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3.xml" ContentType="application/vnd.openxmlformats-officedocument.presentationml.tags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412" r:id="rId3"/>
    <p:sldId id="501" r:id="rId4"/>
    <p:sldId id="502" r:id="rId5"/>
    <p:sldId id="504" r:id="rId6"/>
    <p:sldId id="556" r:id="rId7"/>
    <p:sldId id="419" r:id="rId8"/>
    <p:sldId id="499" r:id="rId9"/>
    <p:sldId id="503" r:id="rId10"/>
    <p:sldId id="557" r:id="rId11"/>
    <p:sldId id="506" r:id="rId12"/>
    <p:sldId id="507" r:id="rId13"/>
    <p:sldId id="508" r:id="rId14"/>
    <p:sldId id="509" r:id="rId15"/>
    <p:sldId id="510" r:id="rId16"/>
    <p:sldId id="558" r:id="rId17"/>
    <p:sldId id="533" r:id="rId18"/>
    <p:sldId id="534" r:id="rId19"/>
    <p:sldId id="568" r:id="rId20"/>
    <p:sldId id="559" r:id="rId21"/>
    <p:sldId id="513" r:id="rId22"/>
    <p:sldId id="514" r:id="rId23"/>
    <p:sldId id="511" r:id="rId24"/>
    <p:sldId id="560" r:id="rId25"/>
    <p:sldId id="529" r:id="rId26"/>
    <p:sldId id="531" r:id="rId27"/>
    <p:sldId id="530" r:id="rId28"/>
    <p:sldId id="569" r:id="rId29"/>
    <p:sldId id="570" r:id="rId30"/>
    <p:sldId id="571" r:id="rId31"/>
    <p:sldId id="561" r:id="rId32"/>
    <p:sldId id="516" r:id="rId33"/>
    <p:sldId id="517" r:id="rId34"/>
    <p:sldId id="518" r:id="rId35"/>
    <p:sldId id="519" r:id="rId36"/>
    <p:sldId id="567" r:id="rId37"/>
    <p:sldId id="525" r:id="rId38"/>
    <p:sldId id="526" r:id="rId39"/>
    <p:sldId id="520" r:id="rId40"/>
    <p:sldId id="521" r:id="rId41"/>
    <p:sldId id="562" r:id="rId42"/>
    <p:sldId id="524" r:id="rId43"/>
    <p:sldId id="527" r:id="rId44"/>
    <p:sldId id="544" r:id="rId45"/>
    <p:sldId id="545" r:id="rId46"/>
    <p:sldId id="563" r:id="rId47"/>
    <p:sldId id="536" r:id="rId48"/>
    <p:sldId id="537" r:id="rId49"/>
    <p:sldId id="553" r:id="rId50"/>
    <p:sldId id="554" r:id="rId51"/>
    <p:sldId id="538" r:id="rId52"/>
    <p:sldId id="539" r:id="rId53"/>
    <p:sldId id="564" r:id="rId54"/>
    <p:sldId id="541" r:id="rId55"/>
    <p:sldId id="542" r:id="rId56"/>
    <p:sldId id="565" r:id="rId57"/>
    <p:sldId id="547" r:id="rId58"/>
    <p:sldId id="574" r:id="rId59"/>
    <p:sldId id="575" r:id="rId60"/>
    <p:sldId id="555" r:id="rId61"/>
    <p:sldId id="552" r:id="rId62"/>
    <p:sldId id="551" r:id="rId63"/>
    <p:sldId id="566" r:id="rId64"/>
    <p:sldId id="576" r:id="rId65"/>
    <p:sldId id="577" r:id="rId66"/>
    <p:sldId id="580" r:id="rId67"/>
    <p:sldId id="578" r:id="rId68"/>
    <p:sldId id="579" r:id="rId69"/>
  </p:sldIdLst>
  <p:sldSz cx="9144000" cy="6858000" type="screen4x3"/>
  <p:notesSz cx="7315200" cy="9601200"/>
  <p:custDataLst>
    <p:tags r:id="rId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1" autoAdjust="0"/>
    <p:restoredTop sz="94660"/>
  </p:normalViewPr>
  <p:slideViewPr>
    <p:cSldViewPr>
      <p:cViewPr varScale="1">
        <p:scale>
          <a:sx n="68" d="100"/>
          <a:sy n="68" d="100"/>
        </p:scale>
        <p:origin x="-5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35"/>
    </p:cViewPr>
  </p:sorterViewPr>
  <p:notesViewPr>
    <p:cSldViewPr>
      <p:cViewPr varScale="1">
        <p:scale>
          <a:sx n="55" d="100"/>
          <a:sy n="55" d="100"/>
        </p:scale>
        <p:origin x="-183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Portfolio</c:v>
                </c:pt>
              </c:strCache>
            </c:strRef>
          </c:tx>
          <c:spPr>
            <a:ln w="41271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</c:numCache>
            </c:numRef>
          </c:cat>
          <c:val>
            <c:numRef>
              <c:f>Sheet1!$B$2:$B$17</c:f>
              <c:numCache>
                <c:formatCode>"$"#,##0_);[Red]\("$"#,##0\)</c:formatCode>
                <c:ptCount val="16"/>
                <c:pt idx="0">
                  <c:v>12736</c:v>
                </c:pt>
                <c:pt idx="1">
                  <c:v>50944</c:v>
                </c:pt>
                <c:pt idx="2">
                  <c:v>49352</c:v>
                </c:pt>
                <c:pt idx="3">
                  <c:v>81192</c:v>
                </c:pt>
                <c:pt idx="4">
                  <c:v>206959</c:v>
                </c:pt>
                <c:pt idx="5" formatCode="&quot;$&quot;#,##0">
                  <c:v>595007</c:v>
                </c:pt>
                <c:pt idx="6" formatCode="&quot;$&quot;#,##0">
                  <c:v>1409908</c:v>
                </c:pt>
                <c:pt idx="7" formatCode="&quot;$&quot;#,##0">
                  <c:v>2315354</c:v>
                </c:pt>
                <c:pt idx="8" formatCode="&quot;$&quot;#,##0">
                  <c:v>2522313</c:v>
                </c:pt>
                <c:pt idx="9" formatCode="&quot;$&quot;#,##0">
                  <c:v>5368000</c:v>
                </c:pt>
                <c:pt idx="10" formatCode="&quot;$&quot;#,##0">
                  <c:v>9145003</c:v>
                </c:pt>
                <c:pt idx="11" formatCode="&quot;$&quot;#,##0">
                  <c:v>12016559</c:v>
                </c:pt>
                <c:pt idx="12" formatCode="&quot;$&quot;#,##0">
                  <c:v>30009061</c:v>
                </c:pt>
                <c:pt idx="13" formatCode="&quot;$&quot;#,##0">
                  <c:v>69279539</c:v>
                </c:pt>
                <c:pt idx="14" formatCode="&quot;$&quot;#,##0">
                  <c:v>150000000</c:v>
                </c:pt>
                <c:pt idx="15" formatCode="&quot;$&quot;#,##0">
                  <c:v>23114738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 Wealth</c:v>
                </c:pt>
              </c:strCache>
            </c:strRef>
          </c:tx>
          <c:spPr>
            <a:ln w="38097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</c:numCache>
            </c:numRef>
          </c:cat>
          <c:val>
            <c:numRef>
              <c:f>Sheet1!$C$2:$C$17</c:f>
              <c:numCache>
                <c:formatCode>"$"#,##0_);[Red]\("$"#,##0\)</c:formatCode>
                <c:ptCount val="16"/>
                <c:pt idx="0">
                  <c:v>12736</c:v>
                </c:pt>
                <c:pt idx="1">
                  <c:v>50944</c:v>
                </c:pt>
                <c:pt idx="2">
                  <c:v>49352</c:v>
                </c:pt>
                <c:pt idx="3">
                  <c:v>81192</c:v>
                </c:pt>
                <c:pt idx="4">
                  <c:v>206959</c:v>
                </c:pt>
                <c:pt idx="5" formatCode="&quot;$&quot;#,##0">
                  <c:v>595007</c:v>
                </c:pt>
                <c:pt idx="6" formatCode="&quot;$&quot;#,##0">
                  <c:v>1409908</c:v>
                </c:pt>
                <c:pt idx="7" formatCode="&quot;$&quot;#,##0">
                  <c:v>2315354</c:v>
                </c:pt>
                <c:pt idx="8" formatCode="&quot;$&quot;#,##0">
                  <c:v>2522313</c:v>
                </c:pt>
                <c:pt idx="9" formatCode="&quot;$&quot;#,##0">
                  <c:v>5368000</c:v>
                </c:pt>
                <c:pt idx="10" formatCode="&quot;$&quot;#,##0">
                  <c:v>9145003</c:v>
                </c:pt>
                <c:pt idx="11" formatCode="&quot;$&quot;#,##0">
                  <c:v>12016559</c:v>
                </c:pt>
                <c:pt idx="12" formatCode="&quot;$&quot;#,##0">
                  <c:v>30009061</c:v>
                </c:pt>
                <c:pt idx="13" formatCode="&quot;$&quot;#,##0">
                  <c:v>69279539</c:v>
                </c:pt>
                <c:pt idx="14" formatCode="&quot;$&quot;#,##0">
                  <c:v>100000000</c:v>
                </c:pt>
                <c:pt idx="15" formatCode="&quot;$&quot;#,##0">
                  <c:v>-26885262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09600"/>
        <c:axId val="22411136"/>
      </c:lineChart>
      <c:catAx>
        <c:axId val="224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121D0B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22411136"/>
        <c:crosses val="autoZero"/>
        <c:auto val="1"/>
        <c:lblAlgn val="ctr"/>
        <c:lblOffset val="500"/>
        <c:tickLblSkip val="3"/>
        <c:noMultiLvlLbl val="0"/>
      </c:catAx>
      <c:valAx>
        <c:axId val="22411136"/>
        <c:scaling>
          <c:orientation val="minMax"/>
          <c:max val="160000000"/>
          <c:min val="-2500000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22409600"/>
        <c:crosses val="autoZero"/>
        <c:crossBetween val="between"/>
        <c:majorUnit val="25000000"/>
      </c:valAx>
    </c:plotArea>
    <c:legend>
      <c:legendPos val="r"/>
      <c:layout>
        <c:manualLayout>
          <c:xMode val="edge"/>
          <c:yMode val="edge"/>
          <c:x val="6.1475633487766537E-2"/>
          <c:y val="5.6311029841649062E-2"/>
          <c:w val="0.27848101441145745"/>
          <c:h val="0.17132838253038296"/>
        </c:manualLayout>
      </c:layout>
      <c:overlay val="1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 Dollars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121D0B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1992</c:v>
                </c:pt>
                <c:pt idx="1">
                  <c:v>1995</c:v>
                </c:pt>
                <c:pt idx="2">
                  <c:v>1998</c:v>
                </c:pt>
                <c:pt idx="3">
                  <c:v>2001</c:v>
                </c:pt>
                <c:pt idx="4">
                  <c:v>2004</c:v>
                </c:pt>
                <c:pt idx="5">
                  <c:v>2009 (p)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68897</c:v>
                </c:pt>
                <c:pt idx="1">
                  <c:v>73951</c:v>
                </c:pt>
                <c:pt idx="2">
                  <c:v>87926</c:v>
                </c:pt>
                <c:pt idx="3">
                  <c:v>102287</c:v>
                </c:pt>
                <c:pt idx="4">
                  <c:v>81773</c:v>
                </c:pt>
                <c:pt idx="5">
                  <c:v>35327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93165056"/>
        <c:axId val="93166592"/>
      </c:barChart>
      <c:catAx>
        <c:axId val="93165056"/>
        <c:scaling>
          <c:orientation val="minMax"/>
        </c:scaling>
        <c:delete val="0"/>
        <c:axPos val="b"/>
        <c:numFmt formatCode="\$#,##0" sourceLinked="0"/>
        <c:majorTickMark val="none"/>
        <c:minorTickMark val="none"/>
        <c:tickLblPos val="nextTo"/>
        <c:spPr>
          <a:ln>
            <a:solidFill>
              <a:srgbClr val="121D0B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3166592"/>
        <c:crosses val="autoZero"/>
        <c:auto val="1"/>
        <c:lblAlgn val="ctr"/>
        <c:lblOffset val="100"/>
        <c:tickLblSkip val="1"/>
        <c:noMultiLvlLbl val="0"/>
      </c:catAx>
      <c:valAx>
        <c:axId val="93166592"/>
        <c:scaling>
          <c:orientation val="minMax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93165056"/>
        <c:crosses val="autoZero"/>
        <c:crossBetween val="between"/>
        <c:majorUnit val="15000"/>
      </c:valAx>
    </c:plotArea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799"/>
              <a:t>Monthly Turnover and Annual Performance</a:t>
            </a:r>
          </a:p>
        </c:rich>
      </c:tx>
      <c:layout>
        <c:manualLayout>
          <c:xMode val="edge"/>
          <c:yMode val="edge"/>
          <c:x val="0.19682546278021321"/>
          <c:y val="1.9444465176450119E-2"/>
        </c:manualLayout>
      </c:layout>
      <c:overlay val="0"/>
      <c:spPr>
        <a:noFill/>
        <a:ln w="2963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5873015873015879E-2"/>
          <c:y val="0.23333333333333414"/>
          <c:w val="0.94920634920634495"/>
          <c:h val="0.627777777777780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Turnover</c:v>
                </c:pt>
              </c:strCache>
            </c:strRef>
          </c:tx>
          <c:spPr>
            <a:solidFill>
              <a:srgbClr val="FF6600"/>
            </a:solidFill>
            <a:ln w="14815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9630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Lowest Turnover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Highest Turnover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1.8964000000000019E-3</c:v>
                </c:pt>
                <c:pt idx="1">
                  <c:v>1.2438899999999999E-2</c:v>
                </c:pt>
                <c:pt idx="2">
                  <c:v>2.8872100000000012E-2</c:v>
                </c:pt>
                <c:pt idx="3">
                  <c:v>5.9834600000000106E-2</c:v>
                </c:pt>
                <c:pt idx="4">
                  <c:v>0.21489890000000017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Net Return</c:v>
                </c:pt>
              </c:strCache>
            </c:strRef>
          </c:tx>
          <c:spPr>
            <a:solidFill>
              <a:srgbClr val="002060"/>
            </a:solidFill>
            <a:ln w="14815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9630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Lowest Turnover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Highest Turnover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0.18533859999999999</c:v>
                </c:pt>
                <c:pt idx="1">
                  <c:v>0.17631450000000001</c:v>
                </c:pt>
                <c:pt idx="2">
                  <c:v>0.1678752</c:v>
                </c:pt>
                <c:pt idx="3">
                  <c:v>0.15259660000000017</c:v>
                </c:pt>
                <c:pt idx="4">
                  <c:v>0.11374330000000002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314432"/>
        <c:axId val="23315968"/>
      </c:barChart>
      <c:catAx>
        <c:axId val="233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7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31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15968"/>
        <c:scaling>
          <c:orientation val="minMax"/>
          <c:max val="0.30000000000000032"/>
        </c:scaling>
        <c:delete val="1"/>
        <c:axPos val="l"/>
        <c:numFmt formatCode="General" sourceLinked="1"/>
        <c:majorTickMark val="out"/>
        <c:minorTickMark val="none"/>
        <c:tickLblPos val="nextTo"/>
        <c:crossAx val="23314432"/>
        <c:crosses val="autoZero"/>
        <c:crossBetween val="between"/>
      </c:valAx>
      <c:spPr>
        <a:noFill/>
        <a:ln w="25388">
          <a:noFill/>
        </a:ln>
      </c:spPr>
    </c:plotArea>
    <c:legend>
      <c:legendPos val="t"/>
      <c:layout>
        <c:manualLayout>
          <c:xMode val="edge"/>
          <c:yMode val="edge"/>
          <c:x val="0.33015879611354704"/>
          <c:y val="0.13333333333333341"/>
          <c:w val="0.31904763883406356"/>
          <c:h val="6.9444340784416081E-2"/>
        </c:manualLayout>
      </c:layout>
      <c:overlay val="0"/>
      <c:spPr>
        <a:noFill/>
        <a:ln w="29630">
          <a:noFill/>
        </a:ln>
      </c:spPr>
      <c:txPr>
        <a:bodyPr/>
        <a:lstStyle/>
        <a:p>
          <a:pPr>
            <a:defRPr sz="128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18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Annual Turnover</a:t>
            </a:r>
          </a:p>
        </c:rich>
      </c:tx>
      <c:layout>
        <c:manualLayout>
          <c:xMode val="edge"/>
          <c:yMode val="edge"/>
          <c:x val="0.21037476416243742"/>
          <c:y val="1.9184699814621085E-2"/>
        </c:manualLayout>
      </c:layout>
      <c:overlay val="0"/>
      <c:spPr>
        <a:noFill/>
        <a:ln w="2612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9177718832891251E-2"/>
          <c:y val="0.17577197149643725"/>
          <c:w val="0.91511936339522548"/>
          <c:h val="0.68646080760095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06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306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3065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61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0.52800000000000002</c:v>
                </c:pt>
                <c:pt idx="1">
                  <c:v>0.76900000000000079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3451904"/>
        <c:axId val="24921984"/>
      </c:barChart>
      <c:catAx>
        <c:axId val="234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921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92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45190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10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Annual Risk-Adjusted Returns</a:t>
            </a:r>
          </a:p>
        </c:rich>
      </c:tx>
      <c:layout>
        <c:manualLayout>
          <c:xMode val="edge"/>
          <c:yMode val="edge"/>
          <c:x val="0.1268010331599797"/>
          <c:y val="1.9184699814621085E-2"/>
        </c:manualLayout>
      </c:layout>
      <c:overlay val="0"/>
      <c:spPr>
        <a:noFill/>
        <a:ln w="2612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9177718832891251E-2"/>
          <c:y val="0.17577197149643725"/>
          <c:w val="0.91511936339522548"/>
          <c:h val="0.68646080760095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064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3064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3064">
                <a:solidFill>
                  <a:schemeClr val="tx1"/>
                </a:solidFill>
                <a:prstDash val="solid"/>
              </a:ln>
            </c:spPr>
          </c:dPt>
          <c:dLbls>
            <c:numFmt formatCode="0.00%" sourceLinked="0"/>
            <c:spPr>
              <a:noFill/>
              <a:ln w="261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-1.72E-2</c:v>
                </c:pt>
                <c:pt idx="1">
                  <c:v>-2.6500000000000006E-2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953600"/>
        <c:axId val="24957312"/>
      </c:barChart>
      <c:catAx>
        <c:axId val="2495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2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957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957312"/>
        <c:scaling>
          <c:orientation val="minMax"/>
          <c:max val="3.0000000000000016E-2"/>
          <c:min val="-3.0000000000000016E-2"/>
        </c:scaling>
        <c:delete val="1"/>
        <c:axPos val="l"/>
        <c:numFmt formatCode="0.00%" sourceLinked="1"/>
        <c:majorTickMark val="out"/>
        <c:minorTickMark val="none"/>
        <c:tickLblPos val="nextTo"/>
        <c:crossAx val="24953600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102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4956626184438901"/>
                  <c:y val="-0.24038545181852294"/>
                </c:manualLayout>
              </c:layout>
              <c:numFmt formatCode="0%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873014813826314"/>
                  <c:y val="0.16349081364829396"/>
                </c:manualLayout>
              </c:layout>
              <c:numFmt formatCode="0%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Stock</c:v>
                </c:pt>
                <c:pt idx="1">
                  <c:v>Fixed Income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0.75000000000000078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0.65432499807816991"/>
          <c:y val="0.26423641489258276"/>
          <c:w val="0.32872599084110182"/>
          <c:h val="0.39057528919996193"/>
        </c:manualLayout>
      </c:layout>
      <c:overlay val="0"/>
      <c:txPr>
        <a:bodyPr/>
        <a:lstStyle/>
        <a:p>
          <a:pPr>
            <a:defRPr sz="1801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3491172978377703"/>
                  <c:y val="0.11545421405657626"/>
                </c:manualLayout>
              </c:layout>
              <c:numFmt formatCode="0%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605971128608925"/>
                  <c:y val="-0.13871719160105075"/>
                </c:manualLayout>
              </c:layout>
              <c:numFmt formatCode="0%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0.34</c:v>
                </c:pt>
                <c:pt idx="1">
                  <c:v>0.66000000000000081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3">
          <a:noFill/>
        </a:ln>
      </c:spPr>
    </c:plotArea>
    <c:plotVisOnly val="1"/>
    <c:dispBlanksAs val="zero"/>
    <c:showDLblsOverMax val="0"/>
  </c:chart>
  <c:txPr>
    <a:bodyPr/>
    <a:lstStyle/>
    <a:p>
      <a:pPr>
        <a:defRPr sz="1802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38297872340426"/>
          <c:y val="0.17972350230414738"/>
          <c:w val="0.85481852315394269"/>
          <c:h val="0.7050691244239630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36480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78"/>
              <c:layout>
                <c:manualLayout>
                  <c:x val="-1.7361111111111206E-3"/>
                  <c:y val="5.7246524739963091E-2"/>
                </c:manualLayout>
              </c:layout>
              <c:numFmt formatCode="\$#,##0" sourceLinked="0"/>
              <c:spPr>
                <a:noFill/>
                <a:ln w="2432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Sheet1!$A$2:$A$82</c:f>
              <c:numCache>
                <c:formatCode>General</c:formatCode>
                <c:ptCount val="81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</c:numCache>
            </c:numRef>
          </c:cat>
          <c:val>
            <c:numRef>
              <c:f>Sheet1!$B$2:$B$82</c:f>
              <c:numCache>
                <c:formatCode>General</c:formatCode>
                <c:ptCount val="81"/>
                <c:pt idx="0">
                  <c:v>0.99</c:v>
                </c:pt>
                <c:pt idx="1">
                  <c:v>0.97000000000000064</c:v>
                </c:pt>
                <c:pt idx="2">
                  <c:v>0.96000000000000063</c:v>
                </c:pt>
                <c:pt idx="3">
                  <c:v>0.96000000000000063</c:v>
                </c:pt>
                <c:pt idx="4">
                  <c:v>0.9</c:v>
                </c:pt>
                <c:pt idx="5">
                  <c:v>0.82000000000000062</c:v>
                </c:pt>
                <c:pt idx="6">
                  <c:v>0.73000000000000065</c:v>
                </c:pt>
                <c:pt idx="7">
                  <c:v>0.74000000000000066</c:v>
                </c:pt>
                <c:pt idx="8">
                  <c:v>0.75000000000000078</c:v>
                </c:pt>
                <c:pt idx="9">
                  <c:v>0.77000000000000079</c:v>
                </c:pt>
                <c:pt idx="10">
                  <c:v>0.78</c:v>
                </c:pt>
                <c:pt idx="11">
                  <c:v>0.8</c:v>
                </c:pt>
                <c:pt idx="12">
                  <c:v>0.78</c:v>
                </c:pt>
                <c:pt idx="13">
                  <c:v>0.78</c:v>
                </c:pt>
                <c:pt idx="14">
                  <c:v>0.79</c:v>
                </c:pt>
                <c:pt idx="15">
                  <c:v>0.87000000000000066</c:v>
                </c:pt>
                <c:pt idx="16">
                  <c:v>0.94000000000000061</c:v>
                </c:pt>
                <c:pt idx="17">
                  <c:v>0.97000000000000064</c:v>
                </c:pt>
                <c:pt idx="18">
                  <c:v>0.99</c:v>
                </c:pt>
                <c:pt idx="19">
                  <c:v>1.02</c:v>
                </c:pt>
                <c:pt idx="20">
                  <c:v>1.2</c:v>
                </c:pt>
                <c:pt idx="21">
                  <c:v>1.31</c:v>
                </c:pt>
                <c:pt idx="22">
                  <c:v>1.35</c:v>
                </c:pt>
                <c:pt idx="23">
                  <c:v>1.32</c:v>
                </c:pt>
                <c:pt idx="24">
                  <c:v>1.4</c:v>
                </c:pt>
                <c:pt idx="25">
                  <c:v>1.48</c:v>
                </c:pt>
                <c:pt idx="26">
                  <c:v>1.49</c:v>
                </c:pt>
                <c:pt idx="27">
                  <c:v>1.5</c:v>
                </c:pt>
                <c:pt idx="28">
                  <c:v>1.49</c:v>
                </c:pt>
                <c:pt idx="29">
                  <c:v>1.5</c:v>
                </c:pt>
                <c:pt idx="30">
                  <c:v>1.54</c:v>
                </c:pt>
                <c:pt idx="31">
                  <c:v>1.59</c:v>
                </c:pt>
                <c:pt idx="32">
                  <c:v>1.61</c:v>
                </c:pt>
                <c:pt idx="33">
                  <c:v>1.6400000000000001</c:v>
                </c:pt>
                <c:pt idx="34">
                  <c:v>1.6600000000000001</c:v>
                </c:pt>
                <c:pt idx="35">
                  <c:v>1.6800000000000013</c:v>
                </c:pt>
                <c:pt idx="36">
                  <c:v>1.7</c:v>
                </c:pt>
                <c:pt idx="37">
                  <c:v>1.73</c:v>
                </c:pt>
                <c:pt idx="38">
                  <c:v>1.74</c:v>
                </c:pt>
                <c:pt idx="39">
                  <c:v>1.78</c:v>
                </c:pt>
                <c:pt idx="40">
                  <c:v>1.84</c:v>
                </c:pt>
                <c:pt idx="41">
                  <c:v>1.8900000000000001</c:v>
                </c:pt>
                <c:pt idx="42">
                  <c:v>1.9800000000000013</c:v>
                </c:pt>
                <c:pt idx="43">
                  <c:v>2.11</c:v>
                </c:pt>
                <c:pt idx="44">
                  <c:v>2.2200000000000002</c:v>
                </c:pt>
                <c:pt idx="45">
                  <c:v>2.2999999999999998</c:v>
                </c:pt>
                <c:pt idx="46">
                  <c:v>2.3699999999999997</c:v>
                </c:pt>
                <c:pt idx="47">
                  <c:v>2.58</c:v>
                </c:pt>
                <c:pt idx="48">
                  <c:v>2.9</c:v>
                </c:pt>
                <c:pt idx="49">
                  <c:v>3.1</c:v>
                </c:pt>
                <c:pt idx="50">
                  <c:v>3.25</c:v>
                </c:pt>
                <c:pt idx="51">
                  <c:v>3.4699999999999998</c:v>
                </c:pt>
                <c:pt idx="52">
                  <c:v>3.7800000000000002</c:v>
                </c:pt>
                <c:pt idx="53">
                  <c:v>4.28</c:v>
                </c:pt>
                <c:pt idx="54">
                  <c:v>4.8199999999999985</c:v>
                </c:pt>
                <c:pt idx="55">
                  <c:v>5.25</c:v>
                </c:pt>
                <c:pt idx="56">
                  <c:v>5.45</c:v>
                </c:pt>
                <c:pt idx="57">
                  <c:v>5.6599999999999975</c:v>
                </c:pt>
                <c:pt idx="58">
                  <c:v>5.88</c:v>
                </c:pt>
                <c:pt idx="59">
                  <c:v>6.1099999999999985</c:v>
                </c:pt>
                <c:pt idx="60">
                  <c:v>6.17</c:v>
                </c:pt>
                <c:pt idx="61">
                  <c:v>6.45</c:v>
                </c:pt>
                <c:pt idx="62">
                  <c:v>6.73</c:v>
                </c:pt>
                <c:pt idx="63">
                  <c:v>7.04</c:v>
                </c:pt>
                <c:pt idx="64">
                  <c:v>7.4700000000000024</c:v>
                </c:pt>
                <c:pt idx="65">
                  <c:v>7.7</c:v>
                </c:pt>
                <c:pt idx="66">
                  <c:v>7.9300000000000024</c:v>
                </c:pt>
                <c:pt idx="67">
                  <c:v>8.15</c:v>
                </c:pt>
                <c:pt idx="68">
                  <c:v>8.3600000000000048</c:v>
                </c:pt>
                <c:pt idx="69">
                  <c:v>8.58</c:v>
                </c:pt>
                <c:pt idx="70">
                  <c:v>8.8600000000000048</c:v>
                </c:pt>
                <c:pt idx="71">
                  <c:v>9.01</c:v>
                </c:pt>
                <c:pt idx="72">
                  <c:v>9.16</c:v>
                </c:pt>
                <c:pt idx="73">
                  <c:v>9.4</c:v>
                </c:pt>
                <c:pt idx="74">
                  <c:v>9.7200000000000006</c:v>
                </c:pt>
                <c:pt idx="75">
                  <c:v>9.8700000000000028</c:v>
                </c:pt>
                <c:pt idx="76">
                  <c:v>10.11</c:v>
                </c:pt>
                <c:pt idx="77">
                  <c:v>10.29</c:v>
                </c:pt>
                <c:pt idx="78">
                  <c:v>10.63</c:v>
                </c:pt>
                <c:pt idx="79">
                  <c:v>10.99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T-Bills</c:v>
                </c:pt>
              </c:strCache>
            </c:strRef>
          </c:tx>
          <c:spPr>
            <a:ln w="3648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79"/>
              <c:layout>
                <c:manualLayout>
                  <c:x val="0"/>
                  <c:y val="-1.7044570817536804E-2"/>
                </c:manualLayout>
              </c:layout>
              <c:numFmt formatCode="\$#,##0" sourceLinked="0"/>
              <c:spPr>
                <a:noFill/>
                <a:ln w="2432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Sheet1!$A$2:$A$82</c:f>
              <c:numCache>
                <c:formatCode>General</c:formatCode>
                <c:ptCount val="81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</c:numCache>
            </c:numRef>
          </c:cat>
          <c:val>
            <c:numRef>
              <c:f>Sheet1!$C$2:$C$82</c:f>
              <c:numCache>
                <c:formatCode>General</c:formatCode>
                <c:ptCount val="81"/>
                <c:pt idx="0">
                  <c:v>1.03</c:v>
                </c:pt>
                <c:pt idx="1">
                  <c:v>1.06</c:v>
                </c:pt>
                <c:pt idx="2">
                  <c:v>1.1000000000000001</c:v>
                </c:pt>
                <c:pt idx="3">
                  <c:v>1.1599999999999986</c:v>
                </c:pt>
                <c:pt idx="4">
                  <c:v>1.1800000000000013</c:v>
                </c:pt>
                <c:pt idx="5">
                  <c:v>1.2</c:v>
                </c:pt>
                <c:pt idx="6">
                  <c:v>1.21</c:v>
                </c:pt>
                <c:pt idx="7">
                  <c:v>1.21</c:v>
                </c:pt>
                <c:pt idx="8">
                  <c:v>1.21</c:v>
                </c:pt>
                <c:pt idx="9">
                  <c:v>1.21</c:v>
                </c:pt>
                <c:pt idx="10">
                  <c:v>1.22</c:v>
                </c:pt>
                <c:pt idx="11">
                  <c:v>1.22</c:v>
                </c:pt>
                <c:pt idx="12">
                  <c:v>1.22</c:v>
                </c:pt>
                <c:pt idx="13">
                  <c:v>1.22</c:v>
                </c:pt>
                <c:pt idx="14">
                  <c:v>1.22</c:v>
                </c:pt>
                <c:pt idx="15">
                  <c:v>1.22</c:v>
                </c:pt>
                <c:pt idx="16">
                  <c:v>1.22</c:v>
                </c:pt>
                <c:pt idx="17">
                  <c:v>1.23</c:v>
                </c:pt>
                <c:pt idx="18">
                  <c:v>1.23</c:v>
                </c:pt>
                <c:pt idx="19">
                  <c:v>1.23</c:v>
                </c:pt>
                <c:pt idx="20">
                  <c:v>1.24</c:v>
                </c:pt>
                <c:pt idx="21">
                  <c:v>1.24</c:v>
                </c:pt>
                <c:pt idx="22">
                  <c:v>1.26</c:v>
                </c:pt>
                <c:pt idx="23">
                  <c:v>1.27</c:v>
                </c:pt>
                <c:pt idx="24">
                  <c:v>1.29</c:v>
                </c:pt>
                <c:pt idx="25">
                  <c:v>1.31</c:v>
                </c:pt>
                <c:pt idx="26">
                  <c:v>1.33</c:v>
                </c:pt>
                <c:pt idx="27">
                  <c:v>1.35</c:v>
                </c:pt>
                <c:pt idx="28">
                  <c:v>1.36</c:v>
                </c:pt>
                <c:pt idx="29">
                  <c:v>1.3800000000000001</c:v>
                </c:pt>
                <c:pt idx="30">
                  <c:v>1.42</c:v>
                </c:pt>
                <c:pt idx="31">
                  <c:v>1.46</c:v>
                </c:pt>
                <c:pt idx="32">
                  <c:v>1.48</c:v>
                </c:pt>
                <c:pt idx="33">
                  <c:v>1.52</c:v>
                </c:pt>
                <c:pt idx="34">
                  <c:v>1.56</c:v>
                </c:pt>
                <c:pt idx="35">
                  <c:v>1.6</c:v>
                </c:pt>
                <c:pt idx="36">
                  <c:v>1.6400000000000001</c:v>
                </c:pt>
                <c:pt idx="37">
                  <c:v>1.6900000000000013</c:v>
                </c:pt>
                <c:pt idx="38">
                  <c:v>1.75</c:v>
                </c:pt>
                <c:pt idx="39">
                  <c:v>1.82</c:v>
                </c:pt>
                <c:pt idx="40">
                  <c:v>1.9100000000000001</c:v>
                </c:pt>
                <c:pt idx="41">
                  <c:v>1.9900000000000013</c:v>
                </c:pt>
                <c:pt idx="42">
                  <c:v>2.09</c:v>
                </c:pt>
                <c:pt idx="43">
                  <c:v>2.23</c:v>
                </c:pt>
                <c:pt idx="44">
                  <c:v>2.3699999999999997</c:v>
                </c:pt>
                <c:pt idx="45">
                  <c:v>2.4699999999999998</c:v>
                </c:pt>
                <c:pt idx="46">
                  <c:v>2.57</c:v>
                </c:pt>
                <c:pt idx="47">
                  <c:v>2.75</c:v>
                </c:pt>
                <c:pt idx="48">
                  <c:v>2.9699999999999998</c:v>
                </c:pt>
                <c:pt idx="49">
                  <c:v>3.15</c:v>
                </c:pt>
                <c:pt idx="50">
                  <c:v>3.3099999999999987</c:v>
                </c:pt>
                <c:pt idx="51">
                  <c:v>3.48</c:v>
                </c:pt>
                <c:pt idx="52">
                  <c:v>3.73</c:v>
                </c:pt>
                <c:pt idx="53">
                  <c:v>4.13</c:v>
                </c:pt>
                <c:pt idx="54">
                  <c:v>4.6099999999999985</c:v>
                </c:pt>
                <c:pt idx="55">
                  <c:v>5.29</c:v>
                </c:pt>
                <c:pt idx="56">
                  <c:v>5.8599999999999985</c:v>
                </c:pt>
                <c:pt idx="57">
                  <c:v>6.38</c:v>
                </c:pt>
                <c:pt idx="58">
                  <c:v>7.01</c:v>
                </c:pt>
                <c:pt idx="59">
                  <c:v>7.55</c:v>
                </c:pt>
                <c:pt idx="60">
                  <c:v>8.01</c:v>
                </c:pt>
                <c:pt idx="61">
                  <c:v>8.44</c:v>
                </c:pt>
                <c:pt idx="62">
                  <c:v>8.9700000000000006</c:v>
                </c:pt>
                <c:pt idx="63">
                  <c:v>9.7100000000000009</c:v>
                </c:pt>
                <c:pt idx="64">
                  <c:v>10.450000000000006</c:v>
                </c:pt>
                <c:pt idx="65">
                  <c:v>11.03</c:v>
                </c:pt>
                <c:pt idx="66">
                  <c:v>11.41</c:v>
                </c:pt>
                <c:pt idx="67">
                  <c:v>11.74</c:v>
                </c:pt>
                <c:pt idx="68">
                  <c:v>12.19</c:v>
                </c:pt>
                <c:pt idx="69">
                  <c:v>12.870000000000006</c:v>
                </c:pt>
                <c:pt idx="70">
                  <c:v>13.53</c:v>
                </c:pt>
                <c:pt idx="71">
                  <c:v>14.22</c:v>
                </c:pt>
                <c:pt idx="72">
                  <c:v>14.9</c:v>
                </c:pt>
                <c:pt idx="73">
                  <c:v>15.58</c:v>
                </c:pt>
                <c:pt idx="74">
                  <c:v>16.479999999999986</c:v>
                </c:pt>
                <c:pt idx="75">
                  <c:v>17.100000000000001</c:v>
                </c:pt>
                <c:pt idx="76">
                  <c:v>17.38</c:v>
                </c:pt>
                <c:pt idx="77">
                  <c:v>17.559999999999999</c:v>
                </c:pt>
                <c:pt idx="78">
                  <c:v>17.8</c:v>
                </c:pt>
                <c:pt idx="79">
                  <c:v>18.350000000000001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Long-Term T-Bonds</c:v>
                </c:pt>
              </c:strCache>
            </c:strRef>
          </c:tx>
          <c:spPr>
            <a:ln w="36480">
              <a:solidFill>
                <a:srgbClr val="339966"/>
              </a:solidFill>
              <a:prstDash val="solid"/>
            </a:ln>
          </c:spPr>
          <c:marker>
            <c:symbol val="none"/>
          </c:marker>
          <c:dLbls>
            <c:dLbl>
              <c:idx val="79"/>
              <c:layout>
                <c:manualLayout>
                  <c:x val="0"/>
                  <c:y val="-3.0566491688538769E-2"/>
                </c:manualLayout>
              </c:layout>
              <c:numFmt formatCode="\$#,##0" sourceLinked="0"/>
              <c:spPr>
                <a:noFill/>
                <a:ln w="2432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Sheet1!$A$2:$A$82</c:f>
              <c:numCache>
                <c:formatCode>General</c:formatCode>
                <c:ptCount val="81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</c:numCache>
            </c:numRef>
          </c:cat>
          <c:val>
            <c:numRef>
              <c:f>Sheet1!$D$2:$D$82</c:f>
              <c:numCache>
                <c:formatCode>General</c:formatCode>
                <c:ptCount val="81"/>
                <c:pt idx="0">
                  <c:v>1.05</c:v>
                </c:pt>
                <c:pt idx="1">
                  <c:v>1.1299999999999986</c:v>
                </c:pt>
                <c:pt idx="2">
                  <c:v>1.1200000000000001</c:v>
                </c:pt>
                <c:pt idx="3">
                  <c:v>1.1700000000000013</c:v>
                </c:pt>
                <c:pt idx="4">
                  <c:v>1.24</c:v>
                </c:pt>
                <c:pt idx="5">
                  <c:v>1.1800000000000013</c:v>
                </c:pt>
                <c:pt idx="6">
                  <c:v>1.32</c:v>
                </c:pt>
                <c:pt idx="7">
                  <c:v>1.33</c:v>
                </c:pt>
                <c:pt idx="8">
                  <c:v>1.46</c:v>
                </c:pt>
                <c:pt idx="9">
                  <c:v>1.54</c:v>
                </c:pt>
                <c:pt idx="10">
                  <c:v>1.6400000000000001</c:v>
                </c:pt>
                <c:pt idx="11">
                  <c:v>1.6400000000000001</c:v>
                </c:pt>
                <c:pt idx="12">
                  <c:v>1.73</c:v>
                </c:pt>
                <c:pt idx="13">
                  <c:v>1.83</c:v>
                </c:pt>
                <c:pt idx="14">
                  <c:v>1.9500000000000013</c:v>
                </c:pt>
                <c:pt idx="15">
                  <c:v>1.9700000000000013</c:v>
                </c:pt>
                <c:pt idx="16">
                  <c:v>2.08</c:v>
                </c:pt>
                <c:pt idx="17">
                  <c:v>2.1800000000000002</c:v>
                </c:pt>
                <c:pt idx="18">
                  <c:v>2.2599999999999998</c:v>
                </c:pt>
                <c:pt idx="19">
                  <c:v>2.4099999999999997</c:v>
                </c:pt>
                <c:pt idx="20">
                  <c:v>2.42</c:v>
                </c:pt>
                <c:pt idx="21">
                  <c:v>2.3899999999999997</c:v>
                </c:pt>
                <c:pt idx="22">
                  <c:v>2.46</c:v>
                </c:pt>
                <c:pt idx="23">
                  <c:v>2.61</c:v>
                </c:pt>
                <c:pt idx="24">
                  <c:v>2.58</c:v>
                </c:pt>
                <c:pt idx="25">
                  <c:v>2.5299999999999998</c:v>
                </c:pt>
                <c:pt idx="26">
                  <c:v>2.58</c:v>
                </c:pt>
                <c:pt idx="27">
                  <c:v>2.68</c:v>
                </c:pt>
                <c:pt idx="28">
                  <c:v>2.8099999999999987</c:v>
                </c:pt>
                <c:pt idx="29">
                  <c:v>2.77</c:v>
                </c:pt>
                <c:pt idx="30">
                  <c:v>2.63</c:v>
                </c:pt>
                <c:pt idx="31">
                  <c:v>2.88</c:v>
                </c:pt>
                <c:pt idx="32">
                  <c:v>2.77</c:v>
                </c:pt>
                <c:pt idx="33">
                  <c:v>2.68</c:v>
                </c:pt>
                <c:pt idx="34">
                  <c:v>3.04</c:v>
                </c:pt>
                <c:pt idx="35">
                  <c:v>3.05</c:v>
                </c:pt>
                <c:pt idx="36">
                  <c:v>3.2600000000000002</c:v>
                </c:pt>
                <c:pt idx="37">
                  <c:v>3.24</c:v>
                </c:pt>
                <c:pt idx="38">
                  <c:v>3.3899999999999997</c:v>
                </c:pt>
                <c:pt idx="39">
                  <c:v>3.38</c:v>
                </c:pt>
                <c:pt idx="40">
                  <c:v>3.5</c:v>
                </c:pt>
                <c:pt idx="41">
                  <c:v>3.24</c:v>
                </c:pt>
                <c:pt idx="42">
                  <c:v>3.21</c:v>
                </c:pt>
                <c:pt idx="43">
                  <c:v>3</c:v>
                </c:pt>
                <c:pt idx="44">
                  <c:v>3.38</c:v>
                </c:pt>
                <c:pt idx="45">
                  <c:v>3.9699999999999998</c:v>
                </c:pt>
                <c:pt idx="46">
                  <c:v>4.1899999999999995</c:v>
                </c:pt>
                <c:pt idx="47">
                  <c:v>4.25</c:v>
                </c:pt>
                <c:pt idx="48">
                  <c:v>4.4800000000000004</c:v>
                </c:pt>
                <c:pt idx="49">
                  <c:v>4.8599999999999985</c:v>
                </c:pt>
                <c:pt idx="50">
                  <c:v>5.4</c:v>
                </c:pt>
                <c:pt idx="51">
                  <c:v>5.45</c:v>
                </c:pt>
                <c:pt idx="52">
                  <c:v>5.22</c:v>
                </c:pt>
                <c:pt idx="53">
                  <c:v>5.6899999999999995</c:v>
                </c:pt>
                <c:pt idx="54">
                  <c:v>6.44</c:v>
                </c:pt>
                <c:pt idx="55">
                  <c:v>6.67</c:v>
                </c:pt>
                <c:pt idx="56">
                  <c:v>7.1099999999999985</c:v>
                </c:pt>
                <c:pt idx="57">
                  <c:v>7.07</c:v>
                </c:pt>
                <c:pt idx="58">
                  <c:v>8.15</c:v>
                </c:pt>
                <c:pt idx="59">
                  <c:v>10.82</c:v>
                </c:pt>
                <c:pt idx="60">
                  <c:v>13.41</c:v>
                </c:pt>
                <c:pt idx="61">
                  <c:v>13.05</c:v>
                </c:pt>
                <c:pt idx="62">
                  <c:v>14.15</c:v>
                </c:pt>
                <c:pt idx="63">
                  <c:v>16.91</c:v>
                </c:pt>
                <c:pt idx="64">
                  <c:v>18.110000000000021</c:v>
                </c:pt>
                <c:pt idx="65">
                  <c:v>21.439999999999987</c:v>
                </c:pt>
                <c:pt idx="66">
                  <c:v>23.110000000000021</c:v>
                </c:pt>
                <c:pt idx="67">
                  <c:v>26.69</c:v>
                </c:pt>
                <c:pt idx="68">
                  <c:v>24.779999999999987</c:v>
                </c:pt>
                <c:pt idx="69">
                  <c:v>32.620000000000012</c:v>
                </c:pt>
                <c:pt idx="70">
                  <c:v>32.36</c:v>
                </c:pt>
                <c:pt idx="71">
                  <c:v>37.24</c:v>
                </c:pt>
                <c:pt idx="72">
                  <c:v>42.27</c:v>
                </c:pt>
                <c:pt idx="73">
                  <c:v>38.58</c:v>
                </c:pt>
                <c:pt idx="74">
                  <c:v>46.4</c:v>
                </c:pt>
                <c:pt idx="75">
                  <c:v>48.35</c:v>
                </c:pt>
                <c:pt idx="76">
                  <c:v>56.47</c:v>
                </c:pt>
                <c:pt idx="77">
                  <c:v>57.81</c:v>
                </c:pt>
                <c:pt idx="78">
                  <c:v>62.27</c:v>
                </c:pt>
                <c:pt idx="79">
                  <c:v>66.319999999999993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Large Stock</c:v>
                </c:pt>
              </c:strCache>
            </c:strRef>
          </c:tx>
          <c:spPr>
            <a:ln w="36480">
              <a:solidFill>
                <a:srgbClr val="3366FF"/>
              </a:solidFill>
              <a:prstDash val="solid"/>
            </a:ln>
          </c:spPr>
          <c:marker>
            <c:symbol val="none"/>
          </c:marker>
          <c:dLbls>
            <c:dLbl>
              <c:idx val="79"/>
              <c:layout>
                <c:manualLayout>
                  <c:x val="0"/>
                  <c:y val="5.8522163896179674E-2"/>
                </c:manualLayout>
              </c:layout>
              <c:numFmt formatCode="\$#,##0" sourceLinked="0"/>
              <c:spPr>
                <a:noFill/>
                <a:ln w="2432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Sheet1!$A$2:$A$82</c:f>
              <c:numCache>
                <c:formatCode>General</c:formatCode>
                <c:ptCount val="81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</c:numCache>
            </c:numRef>
          </c:cat>
          <c:val>
            <c:numRef>
              <c:f>Sheet1!$E$2:$E$82</c:f>
              <c:numCache>
                <c:formatCode>General</c:formatCode>
                <c:ptCount val="81"/>
                <c:pt idx="0">
                  <c:v>1.1200000000000001</c:v>
                </c:pt>
                <c:pt idx="1">
                  <c:v>1.53</c:v>
                </c:pt>
                <c:pt idx="2">
                  <c:v>2.13</c:v>
                </c:pt>
                <c:pt idx="3">
                  <c:v>1.9600000000000013</c:v>
                </c:pt>
                <c:pt idx="4">
                  <c:v>1.45</c:v>
                </c:pt>
                <c:pt idx="5">
                  <c:v>0.79</c:v>
                </c:pt>
                <c:pt idx="6">
                  <c:v>0.72000000000000064</c:v>
                </c:pt>
                <c:pt idx="7">
                  <c:v>1.1100000000000001</c:v>
                </c:pt>
                <c:pt idx="8">
                  <c:v>1.0900000000000001</c:v>
                </c:pt>
                <c:pt idx="9">
                  <c:v>1.58</c:v>
                </c:pt>
                <c:pt idx="10">
                  <c:v>2.11</c:v>
                </c:pt>
                <c:pt idx="11">
                  <c:v>1.35</c:v>
                </c:pt>
                <c:pt idx="12">
                  <c:v>1.75</c:v>
                </c:pt>
                <c:pt idx="13">
                  <c:v>1.73</c:v>
                </c:pt>
                <c:pt idx="14">
                  <c:v>1.56</c:v>
                </c:pt>
                <c:pt idx="15">
                  <c:v>1.3900000000000001</c:v>
                </c:pt>
                <c:pt idx="16">
                  <c:v>1.6800000000000013</c:v>
                </c:pt>
                <c:pt idx="17">
                  <c:v>2.12</c:v>
                </c:pt>
                <c:pt idx="18">
                  <c:v>2.57</c:v>
                </c:pt>
                <c:pt idx="19">
                  <c:v>3.4899999999999998</c:v>
                </c:pt>
                <c:pt idx="20">
                  <c:v>3.17</c:v>
                </c:pt>
                <c:pt idx="21">
                  <c:v>3.3299999999999987</c:v>
                </c:pt>
                <c:pt idx="22">
                  <c:v>3.5</c:v>
                </c:pt>
                <c:pt idx="23">
                  <c:v>4.1399999999999997</c:v>
                </c:pt>
                <c:pt idx="24">
                  <c:v>5.49</c:v>
                </c:pt>
                <c:pt idx="25">
                  <c:v>6.78</c:v>
                </c:pt>
                <c:pt idx="26">
                  <c:v>8.07</c:v>
                </c:pt>
                <c:pt idx="27">
                  <c:v>7.92</c:v>
                </c:pt>
                <c:pt idx="28">
                  <c:v>12.09</c:v>
                </c:pt>
                <c:pt idx="29">
                  <c:v>15.89</c:v>
                </c:pt>
                <c:pt idx="30">
                  <c:v>16.920000000000002</c:v>
                </c:pt>
                <c:pt idx="31">
                  <c:v>15.03</c:v>
                </c:pt>
                <c:pt idx="32">
                  <c:v>21.610000000000021</c:v>
                </c:pt>
                <c:pt idx="33">
                  <c:v>24.41</c:v>
                </c:pt>
                <c:pt idx="34">
                  <c:v>24.459999999999987</c:v>
                </c:pt>
                <c:pt idx="35">
                  <c:v>31.21</c:v>
                </c:pt>
                <c:pt idx="36">
                  <c:v>28.47</c:v>
                </c:pt>
                <c:pt idx="37">
                  <c:v>34.910000000000004</c:v>
                </c:pt>
                <c:pt idx="38">
                  <c:v>40.730000000000011</c:v>
                </c:pt>
                <c:pt idx="39">
                  <c:v>45.82</c:v>
                </c:pt>
                <c:pt idx="40">
                  <c:v>41.13</c:v>
                </c:pt>
                <c:pt idx="41">
                  <c:v>51.04</c:v>
                </c:pt>
                <c:pt idx="42">
                  <c:v>56.660000000000011</c:v>
                </c:pt>
                <c:pt idx="43">
                  <c:v>51.94</c:v>
                </c:pt>
                <c:pt idx="44">
                  <c:v>54.07</c:v>
                </c:pt>
                <c:pt idx="45">
                  <c:v>61.730000000000011</c:v>
                </c:pt>
                <c:pt idx="46">
                  <c:v>73.540000000000006</c:v>
                </c:pt>
                <c:pt idx="47">
                  <c:v>62.7</c:v>
                </c:pt>
                <c:pt idx="48">
                  <c:v>46.15</c:v>
                </c:pt>
                <c:pt idx="49">
                  <c:v>63.34</c:v>
                </c:pt>
                <c:pt idx="50">
                  <c:v>78.53</c:v>
                </c:pt>
                <c:pt idx="51">
                  <c:v>72.83</c:v>
                </c:pt>
                <c:pt idx="52">
                  <c:v>77.56</c:v>
                </c:pt>
                <c:pt idx="53">
                  <c:v>92.11999999999999</c:v>
                </c:pt>
                <c:pt idx="54">
                  <c:v>122.04</c:v>
                </c:pt>
                <c:pt idx="55">
                  <c:v>115.96000000000002</c:v>
                </c:pt>
                <c:pt idx="56">
                  <c:v>141.58000000000001</c:v>
                </c:pt>
                <c:pt idx="57">
                  <c:v>173.25</c:v>
                </c:pt>
                <c:pt idx="58">
                  <c:v>184.44</c:v>
                </c:pt>
                <c:pt idx="59">
                  <c:v>243.46</c:v>
                </c:pt>
                <c:pt idx="60">
                  <c:v>288.25</c:v>
                </c:pt>
                <c:pt idx="61">
                  <c:v>303.64999999999998</c:v>
                </c:pt>
                <c:pt idx="62">
                  <c:v>354.84000000000032</c:v>
                </c:pt>
                <c:pt idx="63">
                  <c:v>466.05</c:v>
                </c:pt>
                <c:pt idx="64">
                  <c:v>451.14000000000033</c:v>
                </c:pt>
                <c:pt idx="65">
                  <c:v>589.45999999999947</c:v>
                </c:pt>
                <c:pt idx="66">
                  <c:v>634.9</c:v>
                </c:pt>
                <c:pt idx="67">
                  <c:v>697.57</c:v>
                </c:pt>
                <c:pt idx="68">
                  <c:v>706.57</c:v>
                </c:pt>
                <c:pt idx="69">
                  <c:v>973.01</c:v>
                </c:pt>
                <c:pt idx="70">
                  <c:v>1197.49</c:v>
                </c:pt>
                <c:pt idx="71">
                  <c:v>1594.6899999999998</c:v>
                </c:pt>
                <c:pt idx="72">
                  <c:v>2050.4499999999998</c:v>
                </c:pt>
                <c:pt idx="73">
                  <c:v>2481.8700000000022</c:v>
                </c:pt>
                <c:pt idx="74">
                  <c:v>2256.02</c:v>
                </c:pt>
                <c:pt idx="75">
                  <c:v>1987.78</c:v>
                </c:pt>
                <c:pt idx="76">
                  <c:v>1548.48</c:v>
                </c:pt>
                <c:pt idx="77">
                  <c:v>1992.74</c:v>
                </c:pt>
                <c:pt idx="78">
                  <c:v>2209.5500000000002</c:v>
                </c:pt>
                <c:pt idx="79">
                  <c:v>2318.04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Small Stocks</c:v>
                </c:pt>
              </c:strCache>
            </c:strRef>
          </c:tx>
          <c:spPr>
            <a:ln w="36480">
              <a:solidFill>
                <a:srgbClr val="000000"/>
              </a:solidFill>
              <a:prstDash val="solid"/>
            </a:ln>
          </c:spPr>
          <c:marker>
            <c:symbol val="none"/>
          </c:marker>
          <c:dLbls>
            <c:dLbl>
              <c:idx val="78"/>
              <c:layout>
                <c:manualLayout>
                  <c:x val="2.0354262606810496E-3"/>
                  <c:y val="-3.3011107285416279E-2"/>
                </c:manualLayout>
              </c:layout>
              <c:numFmt formatCode="\$#,##0" sourceLinked="0"/>
              <c:spPr>
                <a:noFill/>
                <a:ln w="2432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Sheet1!$A$2:$A$82</c:f>
              <c:numCache>
                <c:formatCode>General</c:formatCode>
                <c:ptCount val="81"/>
                <c:pt idx="0">
                  <c:v>1926</c:v>
                </c:pt>
                <c:pt idx="1">
                  <c:v>1927</c:v>
                </c:pt>
                <c:pt idx="2">
                  <c:v>1928</c:v>
                </c:pt>
                <c:pt idx="3">
                  <c:v>1929</c:v>
                </c:pt>
                <c:pt idx="4">
                  <c:v>1930</c:v>
                </c:pt>
                <c:pt idx="5">
                  <c:v>1931</c:v>
                </c:pt>
                <c:pt idx="6">
                  <c:v>1932</c:v>
                </c:pt>
                <c:pt idx="7">
                  <c:v>1933</c:v>
                </c:pt>
                <c:pt idx="8">
                  <c:v>1934</c:v>
                </c:pt>
                <c:pt idx="9">
                  <c:v>1935</c:v>
                </c:pt>
                <c:pt idx="10">
                  <c:v>1936</c:v>
                </c:pt>
                <c:pt idx="11">
                  <c:v>1937</c:v>
                </c:pt>
                <c:pt idx="12">
                  <c:v>1938</c:v>
                </c:pt>
                <c:pt idx="13">
                  <c:v>1939</c:v>
                </c:pt>
                <c:pt idx="14">
                  <c:v>1940</c:v>
                </c:pt>
                <c:pt idx="15">
                  <c:v>1941</c:v>
                </c:pt>
                <c:pt idx="16">
                  <c:v>1942</c:v>
                </c:pt>
                <c:pt idx="17">
                  <c:v>1943</c:v>
                </c:pt>
                <c:pt idx="18">
                  <c:v>1944</c:v>
                </c:pt>
                <c:pt idx="19">
                  <c:v>1945</c:v>
                </c:pt>
                <c:pt idx="20">
                  <c:v>1946</c:v>
                </c:pt>
                <c:pt idx="21">
                  <c:v>1947</c:v>
                </c:pt>
                <c:pt idx="22">
                  <c:v>1948</c:v>
                </c:pt>
                <c:pt idx="23">
                  <c:v>1949</c:v>
                </c:pt>
                <c:pt idx="24">
                  <c:v>1950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</c:numCache>
            </c:numRef>
          </c:cat>
          <c:val>
            <c:numRef>
              <c:f>Sheet1!$F$2:$F$82</c:f>
              <c:numCache>
                <c:formatCode>General</c:formatCode>
                <c:ptCount val="81"/>
                <c:pt idx="0">
                  <c:v>0.91</c:v>
                </c:pt>
                <c:pt idx="1">
                  <c:v>1.2</c:v>
                </c:pt>
                <c:pt idx="2">
                  <c:v>1.75</c:v>
                </c:pt>
                <c:pt idx="3">
                  <c:v>0.86000000000000065</c:v>
                </c:pt>
                <c:pt idx="4">
                  <c:v>0.47000000000000008</c:v>
                </c:pt>
                <c:pt idx="5">
                  <c:v>0.24000000000000016</c:v>
                </c:pt>
                <c:pt idx="6">
                  <c:v>0.26</c:v>
                </c:pt>
                <c:pt idx="7">
                  <c:v>0.76000000000000079</c:v>
                </c:pt>
                <c:pt idx="8">
                  <c:v>0.95000000000000062</c:v>
                </c:pt>
                <c:pt idx="9">
                  <c:v>1.6</c:v>
                </c:pt>
                <c:pt idx="10">
                  <c:v>2.94</c:v>
                </c:pt>
                <c:pt idx="11">
                  <c:v>1.3900000000000001</c:v>
                </c:pt>
                <c:pt idx="12">
                  <c:v>1.74</c:v>
                </c:pt>
                <c:pt idx="13">
                  <c:v>1.73</c:v>
                </c:pt>
                <c:pt idx="14">
                  <c:v>1.53</c:v>
                </c:pt>
                <c:pt idx="15">
                  <c:v>1.33</c:v>
                </c:pt>
                <c:pt idx="16">
                  <c:v>2.0099999999999998</c:v>
                </c:pt>
                <c:pt idx="17">
                  <c:v>4.01</c:v>
                </c:pt>
                <c:pt idx="18">
                  <c:v>6.44</c:v>
                </c:pt>
                <c:pt idx="19">
                  <c:v>11.73</c:v>
                </c:pt>
                <c:pt idx="20">
                  <c:v>10.23</c:v>
                </c:pt>
                <c:pt idx="21">
                  <c:v>9.92</c:v>
                </c:pt>
                <c:pt idx="22">
                  <c:v>9.31</c:v>
                </c:pt>
                <c:pt idx="23">
                  <c:v>11.31</c:v>
                </c:pt>
                <c:pt idx="24">
                  <c:v>16.459999999999987</c:v>
                </c:pt>
                <c:pt idx="25">
                  <c:v>18.010000000000005</c:v>
                </c:pt>
                <c:pt idx="26">
                  <c:v>19.149999999999999</c:v>
                </c:pt>
                <c:pt idx="27">
                  <c:v>18.059999999999999</c:v>
                </c:pt>
                <c:pt idx="28">
                  <c:v>29.830000000000005</c:v>
                </c:pt>
                <c:pt idx="29">
                  <c:v>36.340000000000003</c:v>
                </c:pt>
                <c:pt idx="30">
                  <c:v>37.730000000000011</c:v>
                </c:pt>
                <c:pt idx="31">
                  <c:v>32.06</c:v>
                </c:pt>
                <c:pt idx="32">
                  <c:v>54.71</c:v>
                </c:pt>
                <c:pt idx="33">
                  <c:v>64.45</c:v>
                </c:pt>
                <c:pt idx="34">
                  <c:v>61.13</c:v>
                </c:pt>
                <c:pt idx="35">
                  <c:v>79.75</c:v>
                </c:pt>
                <c:pt idx="36">
                  <c:v>66.669999999999987</c:v>
                </c:pt>
                <c:pt idx="37">
                  <c:v>74.8</c:v>
                </c:pt>
                <c:pt idx="38">
                  <c:v>88.82</c:v>
                </c:pt>
                <c:pt idx="39">
                  <c:v>122.29</c:v>
                </c:pt>
                <c:pt idx="40">
                  <c:v>112.41000000000008</c:v>
                </c:pt>
                <c:pt idx="41">
                  <c:v>228.63</c:v>
                </c:pt>
                <c:pt idx="42">
                  <c:v>344.34000000000032</c:v>
                </c:pt>
                <c:pt idx="43">
                  <c:v>233.23</c:v>
                </c:pt>
                <c:pt idx="44">
                  <c:v>194.66</c:v>
                </c:pt>
                <c:pt idx="45">
                  <c:v>230.56</c:v>
                </c:pt>
                <c:pt idx="46">
                  <c:v>229.13</c:v>
                </c:pt>
                <c:pt idx="47">
                  <c:v>136.22999999999999</c:v>
                </c:pt>
                <c:pt idx="48">
                  <c:v>95.72</c:v>
                </c:pt>
                <c:pt idx="49">
                  <c:v>162.28</c:v>
                </c:pt>
                <c:pt idx="50">
                  <c:v>251.22</c:v>
                </c:pt>
                <c:pt idx="51">
                  <c:v>306.55</c:v>
                </c:pt>
                <c:pt idx="52">
                  <c:v>374.87</c:v>
                </c:pt>
                <c:pt idx="53">
                  <c:v>539.77000000000055</c:v>
                </c:pt>
                <c:pt idx="54">
                  <c:v>730.54</c:v>
                </c:pt>
                <c:pt idx="55">
                  <c:v>787.42</c:v>
                </c:pt>
                <c:pt idx="56">
                  <c:v>1003.5</c:v>
                </c:pt>
                <c:pt idx="57">
                  <c:v>1349.6</c:v>
                </c:pt>
                <c:pt idx="58">
                  <c:v>1160.33</c:v>
                </c:pt>
                <c:pt idx="59">
                  <c:v>1487.7</c:v>
                </c:pt>
                <c:pt idx="60">
                  <c:v>1538.26</c:v>
                </c:pt>
                <c:pt idx="61">
                  <c:v>1323.7</c:v>
                </c:pt>
                <c:pt idx="62">
                  <c:v>1611.22</c:v>
                </c:pt>
                <c:pt idx="63">
                  <c:v>1746.03</c:v>
                </c:pt>
                <c:pt idx="64">
                  <c:v>1273.24</c:v>
                </c:pt>
                <c:pt idx="65">
                  <c:v>1912.93</c:v>
                </c:pt>
                <c:pt idx="66">
                  <c:v>2445.59</c:v>
                </c:pt>
                <c:pt idx="67">
                  <c:v>2941.9500000000012</c:v>
                </c:pt>
                <c:pt idx="68">
                  <c:v>2843.65</c:v>
                </c:pt>
                <c:pt idx="69">
                  <c:v>3788.03</c:v>
                </c:pt>
                <c:pt idx="70">
                  <c:v>4413.05</c:v>
                </c:pt>
                <c:pt idx="71">
                  <c:v>5399.81</c:v>
                </c:pt>
                <c:pt idx="72">
                  <c:v>5262.1200000000044</c:v>
                </c:pt>
                <c:pt idx="73">
                  <c:v>6380.84</c:v>
                </c:pt>
                <c:pt idx="74">
                  <c:v>6188.14</c:v>
                </c:pt>
                <c:pt idx="75">
                  <c:v>6124.4</c:v>
                </c:pt>
                <c:pt idx="76">
                  <c:v>4802.76</c:v>
                </c:pt>
                <c:pt idx="77">
                  <c:v>7072.06</c:v>
                </c:pt>
                <c:pt idx="78">
                  <c:v>8368.3699999999808</c:v>
                </c:pt>
                <c:pt idx="79">
                  <c:v>8749.1299999999883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80512"/>
        <c:axId val="76906880"/>
      </c:lineChart>
      <c:catAx>
        <c:axId val="768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906880"/>
        <c:crossesAt val="0.1"/>
        <c:auto val="1"/>
        <c:lblAlgn val="ctr"/>
        <c:lblOffset val="100"/>
        <c:tickLblSkip val="10"/>
        <c:tickMarkSkip val="1"/>
        <c:noMultiLvlLbl val="0"/>
      </c:catAx>
      <c:valAx>
        <c:axId val="76906880"/>
        <c:scaling>
          <c:logBase val="10"/>
          <c:orientation val="minMax"/>
        </c:scaling>
        <c:delete val="0"/>
        <c:axPos val="l"/>
        <c:numFmt formatCode="\$#,##0" sourceLinked="0"/>
        <c:majorTickMark val="none"/>
        <c:minorTickMark val="none"/>
        <c:tickLblPos val="nextTo"/>
        <c:spPr>
          <a:ln w="3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880512"/>
        <c:crosses val="autoZero"/>
        <c:crossBetween val="midCat"/>
      </c:valAx>
      <c:spPr>
        <a:noFill/>
        <a:ln w="25398">
          <a:noFill/>
        </a:ln>
      </c:spPr>
    </c:plotArea>
    <c:legend>
      <c:legendPos val="t"/>
      <c:layout>
        <c:manualLayout>
          <c:xMode val="edge"/>
          <c:yMode val="edge"/>
          <c:x val="4.6307938420626263E-2"/>
          <c:y val="6.9124653257205491E-3"/>
          <c:w val="0.90613272945103429"/>
          <c:h val="6.221193914741701E-2"/>
        </c:manualLayout>
      </c:layout>
      <c:overlay val="0"/>
      <c:spPr>
        <a:noFill/>
        <a:ln w="2432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131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226188752399125E-2"/>
          <c:y val="3.8086293631351846E-2"/>
          <c:w val="0.96754258121122505"/>
          <c:h val="0.753172216749343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Expense Ratio</c:v>
                </c:pt>
              </c:strCache>
            </c:strRef>
          </c:tx>
          <c:spPr>
            <a:solidFill>
              <a:srgbClr val="FF6600"/>
            </a:solidFill>
            <a:ln w="1010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364878343986887E-3"/>
                  <c:y val="6.1752226726947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364878343986887E-3"/>
                  <c:y val="6.1752226726947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020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Low Fees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 Fees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4.6999999999999993E-3</c:v>
                </c:pt>
                <c:pt idx="1">
                  <c:v>7.2000000000000076E-3</c:v>
                </c:pt>
                <c:pt idx="2">
                  <c:v>8.5000000000000006E-3</c:v>
                </c:pt>
                <c:pt idx="3">
                  <c:v>9.6000000000000026E-3</c:v>
                </c:pt>
                <c:pt idx="4">
                  <c:v>1.0700000000000001E-2</c:v>
                </c:pt>
                <c:pt idx="5">
                  <c:v>1.1800000000000019E-2</c:v>
                </c:pt>
                <c:pt idx="6">
                  <c:v>1.3400000000000013E-2</c:v>
                </c:pt>
                <c:pt idx="7">
                  <c:v>1.5300000000000001E-2</c:v>
                </c:pt>
                <c:pt idx="8">
                  <c:v>1.7600000000000001E-2</c:v>
                </c:pt>
                <c:pt idx="9">
                  <c:v>3.1800000000000002E-2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2352512"/>
        <c:axId val="92354048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New Money </c:v>
                </c:pt>
              </c:strCache>
            </c:strRef>
          </c:tx>
          <c:spPr>
            <a:ln w="30306">
              <a:solidFill>
                <a:srgbClr val="00206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2060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Lbls>
            <c:numFmt formatCode="0%" sourceLinked="0"/>
            <c:spPr>
              <a:noFill/>
              <a:ln w="2020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Low Fees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 Fees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-1.3300000000000013E-2</c:v>
                </c:pt>
                <c:pt idx="1">
                  <c:v>-8.9000000000000138E-3</c:v>
                </c:pt>
                <c:pt idx="2">
                  <c:v>1.5700000000000023E-2</c:v>
                </c:pt>
                <c:pt idx="3">
                  <c:v>2.7600000000000038E-2</c:v>
                </c:pt>
                <c:pt idx="4">
                  <c:v>6.7599999999999993E-2</c:v>
                </c:pt>
                <c:pt idx="5">
                  <c:v>9.7900000000000015E-2</c:v>
                </c:pt>
                <c:pt idx="6">
                  <c:v>9.3700000000000158E-2</c:v>
                </c:pt>
                <c:pt idx="7">
                  <c:v>0.17370000000000019</c:v>
                </c:pt>
                <c:pt idx="8">
                  <c:v>0.20820000000000016</c:v>
                </c:pt>
                <c:pt idx="9">
                  <c:v>0.20770000000000016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55584"/>
        <c:axId val="92361472"/>
      </c:lineChart>
      <c:catAx>
        <c:axId val="923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92354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354048"/>
        <c:scaling>
          <c:orientation val="minMax"/>
          <c:max val="4.0000000000000022E-2"/>
        </c:scaling>
        <c:delete val="0"/>
        <c:axPos val="l"/>
        <c:numFmt formatCode="0.00%" sourceLinked="1"/>
        <c:majorTickMark val="none"/>
        <c:minorTickMark val="none"/>
        <c:tickLblPos val="none"/>
        <c:spPr>
          <a:ln w="7577">
            <a:noFill/>
          </a:ln>
        </c:spPr>
        <c:crossAx val="92352512"/>
        <c:crosses val="autoZero"/>
        <c:crossBetween val="between"/>
        <c:majorUnit val="1.0000000000000005E-2"/>
      </c:valAx>
      <c:catAx>
        <c:axId val="92355584"/>
        <c:scaling>
          <c:orientation val="minMax"/>
        </c:scaling>
        <c:delete val="1"/>
        <c:axPos val="b"/>
        <c:majorTickMark val="out"/>
        <c:minorTickMark val="none"/>
        <c:tickLblPos val="nextTo"/>
        <c:crossAx val="92361472"/>
        <c:crosses val="autoZero"/>
        <c:auto val="0"/>
        <c:lblAlgn val="ctr"/>
        <c:lblOffset val="100"/>
        <c:noMultiLvlLbl val="0"/>
      </c:catAx>
      <c:valAx>
        <c:axId val="9236147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one"/>
        <c:spPr>
          <a:ln w="7577">
            <a:noFill/>
          </a:ln>
        </c:spPr>
        <c:crossAx val="92355584"/>
        <c:crosses val="max"/>
        <c:crossBetween val="between"/>
      </c:valAx>
      <c:spPr>
        <a:solidFill>
          <a:srgbClr val="C0C0C0"/>
        </a:solidFill>
        <a:ln w="20204">
          <a:noFill/>
        </a:ln>
      </c:spPr>
    </c:plotArea>
    <c:legend>
      <c:legendPos val="r"/>
      <c:layout>
        <c:manualLayout>
          <c:xMode val="edge"/>
          <c:yMode val="edge"/>
          <c:x val="1.0418908718204419E-2"/>
          <c:y val="2.1853690089686656E-2"/>
          <c:w val="0.43621811785400161"/>
          <c:h val="0.20245773780647094"/>
        </c:manualLayout>
      </c:layout>
      <c:overlay val="0"/>
      <c:spPr>
        <a:solidFill>
          <a:srgbClr val="C0C0C0"/>
        </a:solidFill>
        <a:ln w="20204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79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 Wealth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2001 Median</c:v>
                </c:pt>
                <c:pt idx="1">
                  <c:v>After 20% Housing Loss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Mortgage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2001 Median</c:v>
                </c:pt>
                <c:pt idx="1">
                  <c:v>After 20% Housing Loss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</c:v>
                </c:pt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Housing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2001 Median</c:v>
                </c:pt>
                <c:pt idx="1">
                  <c:v>After 20% Housing Loss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53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719360"/>
        <c:axId val="93126656"/>
      </c:barChart>
      <c:catAx>
        <c:axId val="927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121D0B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3126656"/>
        <c:crosses val="autoZero"/>
        <c:auto val="1"/>
        <c:lblAlgn val="ctr"/>
        <c:lblOffset val="100"/>
        <c:noMultiLvlLbl val="0"/>
      </c:catAx>
      <c:valAx>
        <c:axId val="93126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7193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53D6ECE-75D9-416E-BCE8-D0F7F95E7F96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FEFAA31-1523-4864-A63E-4D425700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14A9E44-99BF-4B36-B732-3FF47E249ABA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561226"/>
            <a:ext cx="5852160" cy="4320213"/>
          </a:xfrm>
          <a:prstGeom prst="rect">
            <a:avLst/>
          </a:prstGeom>
        </p:spPr>
        <p:txBody>
          <a:bodyPr vert="horz" lIns="96662" tIns="48331" rIns="96662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85C102F-9963-445E-B394-B768F1F5F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3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400F9-54C5-43F8-BE95-956B8BF45B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9539-BE06-42F7-BC8F-51A18ED6D6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2CC861-A0C0-4C9F-8C90-B87DD13702DF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748B0-35FE-4BB6-830D-A7CD533D981C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17550"/>
            <a:ext cx="4803775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052" y="4562866"/>
            <a:ext cx="5847097" cy="4320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4A65C7-CF2E-41B5-BCA8-453002E5FC3C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5713" y="717550"/>
            <a:ext cx="4803775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4052" y="4562866"/>
            <a:ext cx="5847097" cy="4320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0685" indent="-240685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DC5A2-7218-4981-AA96-5BAA8B7745D4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5E3A-42D7-4A37-A83F-14689B66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914FC1-5769-4C24-8FF7-72109F9959ED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6A16-CEC3-4D7A-9646-6721F6BC2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6441-7D98-4CED-A85E-54E0DA5B7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B9BB6-C8C0-47D6-ABD8-306A31460ABA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70DE-3ED9-490B-B59B-B04C5B392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66F0-8A15-4C96-B90B-B24F56917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ACBD18-4005-489A-A2C4-9D668A9BCBE0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71AF-D4BF-4553-A7E6-E3860A2FB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B20-5291-4F75-94FA-06ECE6D02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6D5B80-04E4-41E1-AE0E-026DB3E8830E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E5E8-8039-4B2F-B8DA-B06DA2B5A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1CA2-E85B-4BD8-824B-7ACDCBD1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0B1A3-FC39-4261-8CFD-F27F047E82E6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0909-F646-4BD8-A760-89492F3CB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3810-4055-4AC9-BD22-B26CA5E8B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8600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AD75DB-756A-4815-A32D-D91BEAF900D5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86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D108-7591-43F0-A81E-60A38F592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BD42F8-2376-400C-8206-AA81AA90768A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1EA2-C069-4A51-B4FA-2D74B43C0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2B81-E740-4E71-9716-D72857716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F481-F8F8-40B2-B00D-3B6F6852E59C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8212-9292-47B5-A257-E0CAF0CF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0DD3-B359-4076-B2C7-1887EBEA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DE238-EDF8-4117-8B98-4F4AD80CCE85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422F-63C4-4339-B026-AB7E0B8AC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ECC3-262F-4BAA-9D55-548B8125A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393765-EC40-4F89-9E60-278849F2A488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F384-83F2-41B6-A8B0-F70340248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62DD-92D5-4C18-9348-804F63CE2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BA3DE1-A2B3-40EC-921F-7BE749AB1312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9602-9C6D-4369-A2FD-5634E06F3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82B4-88CB-4DBC-92D2-805D102E8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88A14B-0470-4A78-A312-FF761E15B52E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DEDC-C16D-4BA7-8C74-FC3191465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93CF-F4EE-4E67-A482-CA325688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519FAB-0005-40C4-948D-D5376CECDB3B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6C7E-A8FA-4910-8F19-5E4999191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7FF6-3414-43F8-9016-CC8337348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3A299E-F94F-4B5D-8C40-7DEA7F7A2D34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89C024-1076-47C1-B613-F40E535E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B668E2C-F32B-4F23-A089-21A1A2CD9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2.xls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07/04/10/business/2007_BUYRENT_GRAPHIC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Psychology and Personal Finance</a:t>
            </a:r>
            <a:endParaRPr lang="en-US" dirty="0" smtClean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Investment </a:t>
            </a:r>
            <a:r>
              <a:rPr lang="en-US" dirty="0" smtClean="0"/>
              <a:t>Mistakes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895DB-42A1-4366-9F27-D7791115A6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Trading Too Much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Investors Seem To Trade A Lot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Individual investors have an annual turnover of 75% in their brokerage accounts.</a:t>
            </a:r>
          </a:p>
          <a:p>
            <a:endParaRPr lang="en-US" smtClean="0"/>
          </a:p>
          <a:p>
            <a:r>
              <a:rPr lang="en-US" smtClean="0"/>
              <a:t>Similar turnover data are observed for mutual funds and the total NYSE.</a:t>
            </a:r>
          </a:p>
          <a:p>
            <a:pPr>
              <a:buFontTx/>
              <a:buNone/>
            </a:pPr>
            <a:r>
              <a:rPr lang="en-US" smtClean="0"/>
              <a:t> </a:t>
            </a:r>
          </a:p>
          <a:p>
            <a:r>
              <a:rPr lang="en-US" smtClean="0"/>
              <a:t>Are investors informed or just overconfident?  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7961-195A-4D2D-BE64-587EC304CB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502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Sources: Barber and </a:t>
            </a:r>
            <a:r>
              <a:rPr lang="en-US" sz="1400" dirty="0" err="1">
                <a:latin typeface="+mn-lt"/>
              </a:rPr>
              <a:t>Odean</a:t>
            </a:r>
            <a:r>
              <a:rPr lang="en-US" sz="1400" dirty="0">
                <a:latin typeface="+mn-lt"/>
              </a:rPr>
              <a:t> (2002); </a:t>
            </a:r>
            <a:r>
              <a:rPr lang="en-US" sz="1400" dirty="0" err="1">
                <a:latin typeface="+mn-lt"/>
              </a:rPr>
              <a:t>Cahart</a:t>
            </a:r>
            <a:r>
              <a:rPr lang="en-US" sz="1400" dirty="0">
                <a:latin typeface="+mn-lt"/>
              </a:rPr>
              <a:t> (1997)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Trading Can Be Hazardous To Your Wealth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B3C7B-57A5-4782-9857-250896469B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2588" y="6096000"/>
            <a:ext cx="601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Barber and </a:t>
            </a:r>
            <a:r>
              <a:rPr lang="en-US" sz="1400" dirty="0" err="1">
                <a:latin typeface="+mn-lt"/>
              </a:rPr>
              <a:t>Odean</a:t>
            </a:r>
            <a:r>
              <a:rPr lang="en-US" sz="1400" dirty="0">
                <a:latin typeface="+mn-lt"/>
              </a:rPr>
              <a:t> (2000)</a:t>
            </a:r>
          </a:p>
        </p:txBody>
      </p:sp>
      <p:graphicFrame>
        <p:nvGraphicFramePr>
          <p:cNvPr id="7" name="Object 4"/>
          <p:cNvGraphicFramePr>
            <a:graphicFrameLocks/>
          </p:cNvGraphicFramePr>
          <p:nvPr/>
        </p:nvGraphicFramePr>
        <p:xfrm>
          <a:off x="914400" y="1598613"/>
          <a:ext cx="7313613" cy="41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 Trade (And Lose) More Than Women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D9DB3-0B72-4A96-A889-1F8046209F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2588" y="6096000"/>
            <a:ext cx="716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Barber and </a:t>
            </a:r>
            <a:r>
              <a:rPr lang="en-US" sz="1400" dirty="0" err="1">
                <a:latin typeface="+mn-lt"/>
              </a:rPr>
              <a:t>Odean</a:t>
            </a:r>
            <a:r>
              <a:rPr lang="en-US" sz="1400" dirty="0">
                <a:latin typeface="+mn-lt"/>
              </a:rPr>
              <a:t> (2001)</a:t>
            </a:r>
          </a:p>
        </p:txBody>
      </p:sp>
      <p:graphicFrame>
        <p:nvGraphicFramePr>
          <p:cNvPr id="8" name="Object 6"/>
          <p:cNvGraphicFramePr>
            <a:graphicFrameLocks/>
          </p:cNvGraphicFramePr>
          <p:nvPr/>
        </p:nvGraphicFramePr>
        <p:xfrm>
          <a:off x="914400" y="1600200"/>
          <a:ext cx="3684588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7"/>
          <p:cNvGraphicFramePr>
            <a:graphicFrameLocks/>
          </p:cNvGraphicFramePr>
          <p:nvPr/>
        </p:nvGraphicFramePr>
        <p:xfrm>
          <a:off x="4648200" y="1600200"/>
          <a:ext cx="36830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El" animBg="0"/>
        </p:bldSub>
      </p:bldGraphic>
      <p:bldGraphic spid="9" grpId="0">
        <p:bldSub>
          <a:bldChart bld="seriesEl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Those Who Speed Also Trade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ACC23-3385-4E7D-8E82-0BCF951D73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16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Grinblatt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>
                <a:latin typeface="+mn-lt"/>
              </a:rPr>
              <a:t>Keloharju</a:t>
            </a:r>
            <a:r>
              <a:rPr lang="en-US" sz="1400" dirty="0">
                <a:latin typeface="+mn-lt"/>
              </a:rPr>
              <a:t> (2007)</a:t>
            </a:r>
          </a:p>
        </p:txBody>
      </p:sp>
      <p:pic>
        <p:nvPicPr>
          <p:cNvPr id="30725" name="Picture 3" descr="Fotolia_speeding car_X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7547" r="5661"/>
          <a:stretch>
            <a:fillRect/>
          </a:stretch>
        </p:blipFill>
        <p:spPr>
          <a:xfrm>
            <a:off x="609600" y="2058988"/>
            <a:ext cx="3532188" cy="2741612"/>
          </a:xfrm>
          <a:ln>
            <a:solidFill>
              <a:schemeClr val="tx1"/>
            </a:solidFill>
          </a:ln>
        </p:spPr>
      </p:pic>
      <p:pic>
        <p:nvPicPr>
          <p:cNvPr id="7" name="Picture 5" descr="Fotolia_trader_X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r="15094"/>
          <a:stretch>
            <a:fillRect/>
          </a:stretch>
        </p:blipFill>
        <p:spPr>
          <a:xfrm>
            <a:off x="5080000" y="2058988"/>
            <a:ext cx="3454400" cy="2741612"/>
          </a:xfrm>
          <a:ln>
            <a:solidFill>
              <a:schemeClr val="tx1"/>
            </a:solidFill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886200" y="3048000"/>
            <a:ext cx="1295400" cy="609600"/>
          </a:xfrm>
          <a:prstGeom prst="rightArrow">
            <a:avLst>
              <a:gd name="adj1" fmla="val 50000"/>
              <a:gd name="adj2" fmla="val 5625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24CD1-E8BD-42D9-B341-9E0947E31E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Disposition Effect</a:t>
            </a:r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   You bought 1,000 shares of stock A ($50/share) and 1,000 shares of stock B ($100 /share) </a:t>
            </a:r>
          </a:p>
          <a:p>
            <a:pPr algn="ctr">
              <a:buFontTx/>
              <a:buNone/>
            </a:pPr>
            <a:r>
              <a:rPr lang="en-US" dirty="0" smtClean="0"/>
              <a:t>After a few periods, your stocks are now worth:</a:t>
            </a:r>
          </a:p>
          <a:p>
            <a:pPr algn="ctr">
              <a:buFontTx/>
              <a:buNone/>
            </a:pPr>
            <a:r>
              <a:rPr lang="en-US" dirty="0" smtClean="0"/>
              <a:t>Stock A:   $50k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$75k</a:t>
            </a:r>
          </a:p>
          <a:p>
            <a:pPr algn="ctr">
              <a:buFontTx/>
              <a:buNone/>
            </a:pPr>
            <a:r>
              <a:rPr lang="en-US" dirty="0" smtClean="0"/>
              <a:t>Stock B: $100k </a:t>
            </a:r>
            <a:r>
              <a:rPr lang="en-US" dirty="0" smtClean="0">
                <a:sym typeface="Wingdings" pitchFamily="2" charset="2"/>
              </a:rPr>
              <a:t> $75k</a:t>
            </a:r>
          </a:p>
          <a:p>
            <a:pPr algn="ctr">
              <a:buFontTx/>
              <a:buNone/>
            </a:pPr>
            <a:endParaRPr lang="en-US" dirty="0" smtClean="0">
              <a:sym typeface="Wingdings" pitchFamily="2" charset="2"/>
            </a:endParaRPr>
          </a:p>
          <a:p>
            <a:pPr algn="ctr">
              <a:buFontTx/>
              <a:buNone/>
            </a:pPr>
            <a:r>
              <a:rPr lang="en-US" dirty="0" smtClean="0">
                <a:sym typeface="Wingdings" pitchFamily="2" charset="2"/>
              </a:rPr>
              <a:t>You now need $75k to buy a house – </a:t>
            </a:r>
          </a:p>
          <a:p>
            <a:pPr algn="ctr">
              <a:buFontTx/>
              <a:buNone/>
            </a:pPr>
            <a:r>
              <a:rPr lang="en-US" dirty="0" smtClean="0">
                <a:sym typeface="Wingdings" pitchFamily="2" charset="2"/>
              </a:rPr>
              <a:t>what would you sell?</a:t>
            </a: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069A4-1631-4E09-8854-BDC384C892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Disposition Effect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   </a:t>
            </a:r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For most of the year, on average, a stock         that is up in value is 60% more likely to           be sold than one that is down in value</a:t>
            </a:r>
          </a:p>
          <a:p>
            <a:pPr algn="ctr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12C8C-F4C6-47EC-BB29-1328B535DE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16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Odean</a:t>
            </a:r>
            <a:r>
              <a:rPr lang="en-US" sz="1400" dirty="0">
                <a:latin typeface="+mn-lt"/>
              </a:rPr>
              <a:t> (1998)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  <a:p>
            <a:pPr lvl="1">
              <a:defRPr/>
            </a:pPr>
            <a:r>
              <a:rPr lang="en-US" dirty="0" smtClean="0"/>
              <a:t>Familiarity bias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Myopic loss aversion</a:t>
            </a:r>
          </a:p>
          <a:p>
            <a:pPr lvl="1">
              <a:defRPr/>
            </a:pPr>
            <a:r>
              <a:rPr lang="en-US" dirty="0" smtClean="0"/>
              <a:t>Regret aversion</a:t>
            </a:r>
          </a:p>
          <a:p>
            <a:pPr lvl="1">
              <a:defRPr/>
            </a:pPr>
            <a:r>
              <a:rPr lang="en-US" dirty="0" smtClean="0"/>
              <a:t>Money illusion</a:t>
            </a:r>
          </a:p>
          <a:p>
            <a:pPr lvl="1">
              <a:defRPr/>
            </a:pPr>
            <a:r>
              <a:rPr lang="en-US" dirty="0" smtClean="0"/>
              <a:t>Neglecting Fees</a:t>
            </a:r>
          </a:p>
          <a:p>
            <a:pPr lvl="1">
              <a:defRPr/>
            </a:pPr>
            <a:r>
              <a:rPr lang="en-US" dirty="0" smtClean="0"/>
              <a:t>Taxes</a:t>
            </a:r>
          </a:p>
          <a:p>
            <a:pPr lvl="1">
              <a:defRPr/>
            </a:pPr>
            <a:r>
              <a:rPr lang="en-US" dirty="0" smtClean="0"/>
              <a:t>Housing</a:t>
            </a:r>
          </a:p>
          <a:p>
            <a:pPr lvl="1">
              <a:defRPr/>
            </a:pPr>
            <a:r>
              <a:rPr lang="en-US" dirty="0" smtClean="0"/>
              <a:t>Human capital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AC412-CE20-4E0E-8C79-4159C6D90C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08A8E-0001-4745-B62B-D071BD46CF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Naïve Diversification</a:t>
            </a: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Diversification Experiment With Halloween Trick-Or-Treaters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07EE9-8DD0-480E-89EC-188816CAB21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3" name="evillaugh1.wav">
            <a:hlinkClick r:id="" action="ppaction://media"/>
          </p:cNvPr>
          <p:cNvPicPr>
            <a:picLocks noRot="1" noChangeAspect="1"/>
          </p:cNvPicPr>
          <p:nvPr>
            <a:wavAudioFile r:embed="rId1" name="evillaugh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38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57200" y="6248400"/>
            <a:ext cx="26495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Loewenstein</a:t>
            </a:r>
            <a:r>
              <a:rPr lang="en-US" sz="1400" dirty="0">
                <a:latin typeface="+mn-lt"/>
              </a:rPr>
              <a:t>, et al (1995) </a:t>
            </a:r>
          </a:p>
        </p:txBody>
      </p:sp>
      <p:pic>
        <p:nvPicPr>
          <p:cNvPr id="2" name="Picture 2" descr="http://www.gbgm-umc.org/opendoorlansing/do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09800"/>
            <a:ext cx="16652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542925" y="1371600"/>
            <a:ext cx="30591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Case 1: Pick 1 Candy </a:t>
            </a:r>
          </a:p>
          <a:p>
            <a:pPr algn="ctr">
              <a:defRPr/>
            </a:pPr>
            <a:r>
              <a:rPr lang="en-US" sz="2400" b="1" dirty="0">
                <a:latin typeface="+mn-lt"/>
              </a:rPr>
              <a:t>From Each of 2 Houses</a:t>
            </a:r>
          </a:p>
        </p:txBody>
      </p:sp>
      <p:pic>
        <p:nvPicPr>
          <p:cNvPr id="80" name="Picture 2" descr="http://www.gbgm-umc.org/opendoorlansing/do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209800"/>
            <a:ext cx="16652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5970588" y="1371600"/>
            <a:ext cx="30194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Case 2: Pick 2 Candies </a:t>
            </a:r>
          </a:p>
          <a:p>
            <a:pPr algn="ctr">
              <a:defRPr/>
            </a:pPr>
            <a:r>
              <a:rPr lang="en-US" sz="2400" b="1" dirty="0">
                <a:latin typeface="+mn-lt"/>
              </a:rPr>
              <a:t>From 1 House</a:t>
            </a:r>
          </a:p>
        </p:txBody>
      </p:sp>
      <p:pic>
        <p:nvPicPr>
          <p:cNvPr id="82" name="Picture 2" descr="http://www.gbgm-umc.org/opendoorlansing/do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2913" y="2209800"/>
            <a:ext cx="1665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3810000" y="1828800"/>
            <a:ext cx="2590800" cy="1600200"/>
            <a:chOff x="3810000" y="1828800"/>
            <a:chExt cx="2590800" cy="1600200"/>
          </a:xfrm>
        </p:grpSpPr>
        <p:sp>
          <p:nvSpPr>
            <p:cNvPr id="146" name="Right Arrow 145"/>
            <p:cNvSpPr/>
            <p:nvPr/>
          </p:nvSpPr>
          <p:spPr>
            <a:xfrm>
              <a:off x="3810000" y="1828800"/>
              <a:ext cx="2590800" cy="1600200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91000" y="2362200"/>
              <a:ext cx="2154238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</a:rPr>
                <a:t>48% Diversified</a:t>
              </a: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191000" y="3733800"/>
            <a:ext cx="2590800" cy="1600200"/>
            <a:chOff x="4191000" y="3733800"/>
            <a:chExt cx="2590800" cy="1600200"/>
          </a:xfrm>
        </p:grpSpPr>
        <p:sp>
          <p:nvSpPr>
            <p:cNvPr id="147" name="Right Arrow 146"/>
            <p:cNvSpPr/>
            <p:nvPr/>
          </p:nvSpPr>
          <p:spPr>
            <a:xfrm>
              <a:off x="4191000" y="3733800"/>
              <a:ext cx="2590800" cy="1600200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91000" y="4267200"/>
              <a:ext cx="2309813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</a:rPr>
                <a:t>100% Diversified</a:t>
              </a:r>
            </a:p>
          </p:txBody>
        </p:sp>
      </p:grpSp>
      <p:sp>
        <p:nvSpPr>
          <p:cNvPr id="152" name="Oval 151"/>
          <p:cNvSpPr/>
          <p:nvPr/>
        </p:nvSpPr>
        <p:spPr>
          <a:xfrm>
            <a:off x="7024688" y="3657600"/>
            <a:ext cx="1371600" cy="1066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6" name="Picture 8" descr="http://img.photobucket.com/albums/v58/PixelMagic/Blog%20Images/RPBC_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788" y="3962400"/>
            <a:ext cx="12080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8" descr="http://img.photobucket.com/albums/v58/PixelMagic/Blog%20Images/RPBC_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2688" y="3956050"/>
            <a:ext cx="1206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8" descr="http://img.photobucket.com/albums/v58/PixelMagic/Blog%20Images/RPBC_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9938" y="3948113"/>
            <a:ext cx="1206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Oval 155"/>
          <p:cNvSpPr/>
          <p:nvPr/>
        </p:nvSpPr>
        <p:spPr>
          <a:xfrm>
            <a:off x="7010400" y="2438400"/>
            <a:ext cx="1371600" cy="1066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362200" y="2438400"/>
            <a:ext cx="1371600" cy="1066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09600" y="2438400"/>
            <a:ext cx="1371600" cy="1066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8" name="Picture 10" descr="http://www.business2000.ie/images/case_studies/masterfoods/mmsbag.gif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8" y="2693988"/>
            <a:ext cx="12065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10" descr="http://www.business2000.ie/images/case_studies/masterfoods/mmsbag.gif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2688" y="2701925"/>
            <a:ext cx="1206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10" descr="http://www.business2000.ie/images/case_studies/masterfoods/mmsbag.gif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9300" y="2717800"/>
            <a:ext cx="12065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79" grpId="0"/>
      <p:bldP spid="81" grpId="0"/>
      <p:bldP spid="152" grpId="0" animBg="1"/>
      <p:bldP spid="156" grpId="0" animBg="1"/>
      <p:bldP spid="157" grpId="0" animBg="1"/>
      <p:bldP spid="1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Diversification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smtClean="0"/>
              <a:t>TWA Pilots offered:</a:t>
            </a:r>
          </a:p>
          <a:p>
            <a:pPr algn="ctr">
              <a:buFontTx/>
              <a:buNone/>
            </a:pPr>
            <a:r>
              <a:rPr lang="en-US" smtClean="0"/>
              <a:t>5 stock funds </a:t>
            </a:r>
          </a:p>
          <a:p>
            <a:pPr algn="ctr">
              <a:buFontTx/>
              <a:buNone/>
            </a:pPr>
            <a:r>
              <a:rPr lang="en-US" smtClean="0"/>
              <a:t>1 fixed income fund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u="sng" smtClean="0"/>
              <a:t>UC Employees offered:</a:t>
            </a:r>
          </a:p>
          <a:p>
            <a:pPr algn="ctr">
              <a:buFontTx/>
              <a:buNone/>
            </a:pPr>
            <a:r>
              <a:rPr lang="en-US" smtClean="0"/>
              <a:t>1 stock fund</a:t>
            </a:r>
          </a:p>
          <a:p>
            <a:pPr algn="ctr">
              <a:buFontTx/>
              <a:buNone/>
            </a:pPr>
            <a:r>
              <a:rPr lang="en-US" smtClean="0"/>
              <a:t>4 fixed income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53200" y="6551613"/>
            <a:ext cx="2133600" cy="279400"/>
          </a:xfrm>
        </p:spPr>
        <p:txBody>
          <a:bodyPr/>
          <a:lstStyle/>
          <a:p>
            <a:pPr>
              <a:defRPr/>
            </a:pPr>
            <a:fld id="{AB41110A-D927-498E-B2E5-AF61EE40E4B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838200" y="3429000"/>
          <a:ext cx="4648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5257800" y="3429000"/>
          <a:ext cx="3124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248400"/>
            <a:ext cx="2706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Benartzi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>
                <a:latin typeface="+mn-lt"/>
              </a:rPr>
              <a:t>Thaler</a:t>
            </a:r>
            <a:r>
              <a:rPr lang="en-US" sz="1400" dirty="0">
                <a:latin typeface="+mn-lt"/>
              </a:rPr>
              <a:t> (2001)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Graphic spid="7" grpId="0">
        <p:bldAsOne/>
      </p:bldGraphic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8B36-C3D0-4112-BB0E-4340EEC41FC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Familiarity / Home Bias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Familiarity Bias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A typical money manager’s portfolio consists of firms that are located 100 miles closer to the manager’s office than the average US firm </a:t>
            </a:r>
            <a:endParaRPr lang="en-US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B766C-CF2B-4DE6-81F2-CC688D13E0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Coval</a:t>
            </a:r>
            <a:r>
              <a:rPr lang="en-US" sz="1400" dirty="0">
                <a:latin typeface="+mn-lt"/>
              </a:rPr>
              <a:t>, et al (1999)</a:t>
            </a:r>
          </a:p>
        </p:txBody>
      </p:sp>
      <p:pic>
        <p:nvPicPr>
          <p:cNvPr id="41990" name="Picture 2" descr="http://i122.photobucket.com/albums/o262/remarkablepalate/100m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352800"/>
            <a:ext cx="3333750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Investment Percentages From Around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4164A-8CDA-4495-A9D9-322C3073B39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Howell, et al (1990)</a:t>
            </a:r>
          </a:p>
        </p:txBody>
      </p: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3200400" y="2362200"/>
            <a:ext cx="2730500" cy="3225800"/>
            <a:chOff x="381000" y="2362200"/>
            <a:chExt cx="2729949" cy="3225463"/>
          </a:xfrm>
        </p:grpSpPr>
        <p:pic>
          <p:nvPicPr>
            <p:cNvPr id="43082" name="Picture 2" descr="http://www.eteamz.com/rebeltdclub/images/US_Flag_FR019frf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362200"/>
              <a:ext cx="2729949" cy="1889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0" name="TextBox 119"/>
            <p:cNvSpPr txBox="1"/>
            <p:nvPr/>
          </p:nvSpPr>
          <p:spPr>
            <a:xfrm>
              <a:off x="1066662" y="4571769"/>
              <a:ext cx="1514169" cy="10158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dirty="0">
                  <a:latin typeface="+mn-lt"/>
                </a:rPr>
                <a:t>94%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304800" y="2362200"/>
            <a:ext cx="2733675" cy="3225800"/>
            <a:chOff x="3276600" y="2362200"/>
            <a:chExt cx="2734056" cy="3225463"/>
          </a:xfrm>
        </p:grpSpPr>
        <p:pic>
          <p:nvPicPr>
            <p:cNvPr id="43080" name="Picture 4" descr="http://www.ub.es/minresour/assets/images/uk-fla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2362200"/>
              <a:ext cx="2734056" cy="1874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1" name="TextBox 120"/>
            <p:cNvSpPr txBox="1"/>
            <p:nvPr/>
          </p:nvSpPr>
          <p:spPr>
            <a:xfrm>
              <a:off x="3897400" y="4571769"/>
              <a:ext cx="1524212" cy="10158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dirty="0">
                  <a:latin typeface="+mn-lt"/>
                </a:rPr>
                <a:t>82%</a:t>
              </a:r>
            </a:p>
          </p:txBody>
        </p:sp>
      </p:grpSp>
      <p:grpSp>
        <p:nvGrpSpPr>
          <p:cNvPr id="6" name="Group 124"/>
          <p:cNvGrpSpPr>
            <a:grpSpLocks/>
          </p:cNvGrpSpPr>
          <p:nvPr/>
        </p:nvGrpSpPr>
        <p:grpSpPr bwMode="auto">
          <a:xfrm>
            <a:off x="6096000" y="2362200"/>
            <a:ext cx="2733675" cy="3225800"/>
            <a:chOff x="6096000" y="2362200"/>
            <a:chExt cx="2734056" cy="3225463"/>
          </a:xfrm>
        </p:grpSpPr>
        <p:pic>
          <p:nvPicPr>
            <p:cNvPr id="43078" name="Picture 6" descr="http://upload.wikimedia.org/wikipedia/commons/thumb/6/6d/Japan_flag_-_variant.png/800px-Japan_flag_-_varian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0" y="2362200"/>
              <a:ext cx="2734056" cy="19148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4" name="TextBox 123"/>
            <p:cNvSpPr txBox="1"/>
            <p:nvPr/>
          </p:nvSpPr>
          <p:spPr>
            <a:xfrm>
              <a:off x="6869221" y="4571769"/>
              <a:ext cx="1524212" cy="10158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dirty="0">
                  <a:latin typeface="+mn-lt"/>
                </a:rPr>
                <a:t>98%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To The Races!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4164A-8CDA-4495-A9D9-322C3073B39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6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484313"/>
            <a:ext cx="5562600" cy="4608512"/>
          </a:xfrm>
        </p:spPr>
        <p:txBody>
          <a:bodyPr/>
          <a:lstStyle/>
          <a:p>
            <a:r>
              <a:rPr lang="en-US" dirty="0" smtClean="0"/>
              <a:t>Conquistador </a:t>
            </a:r>
            <a:r>
              <a:rPr lang="en-US" dirty="0" err="1" smtClean="0"/>
              <a:t>Cielo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winner of the 1982 </a:t>
            </a:r>
            <a:br>
              <a:rPr lang="en-US" dirty="0" smtClean="0"/>
            </a:br>
            <a:r>
              <a:rPr lang="en-US" dirty="0" smtClean="0"/>
              <a:t>Belmont Stakes, raced </a:t>
            </a:r>
            <a:br>
              <a:rPr lang="en-US" dirty="0" smtClean="0"/>
            </a:br>
            <a:r>
              <a:rPr lang="en-US" dirty="0" smtClean="0"/>
              <a:t>most of his career on </a:t>
            </a:r>
            <a:br>
              <a:rPr lang="en-US" dirty="0" smtClean="0"/>
            </a:br>
            <a:r>
              <a:rPr lang="en-US" dirty="0" smtClean="0"/>
              <a:t>the East Coast.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East Coast racing fans </a:t>
            </a:r>
            <a:br>
              <a:rPr lang="en-US" dirty="0" smtClean="0"/>
            </a:br>
            <a:r>
              <a:rPr lang="en-US" dirty="0" smtClean="0"/>
              <a:t>knew him well, but            West Coast fans didn’t.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0"/>
            <a:ext cx="3475476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Track Betting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4164A-8CDA-4495-A9D9-322C3073B39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6324599" cy="4608512"/>
          </a:xfrm>
        </p:spPr>
        <p:txBody>
          <a:bodyPr/>
          <a:lstStyle/>
          <a:p>
            <a:r>
              <a:rPr lang="en-US" dirty="0" smtClean="0"/>
              <a:t>Consider cross-track </a:t>
            </a:r>
            <a:br>
              <a:rPr lang="en-US" dirty="0" smtClean="0"/>
            </a:br>
            <a:r>
              <a:rPr lang="en-US" dirty="0" smtClean="0"/>
              <a:t>betting: Bettors can </a:t>
            </a:r>
            <a:br>
              <a:rPr lang="en-US" dirty="0" smtClean="0"/>
            </a:br>
            <a:r>
              <a:rPr lang="en-US" dirty="0" smtClean="0"/>
              <a:t>place a wager at their </a:t>
            </a:r>
            <a:br>
              <a:rPr lang="en-US" dirty="0" smtClean="0"/>
            </a:br>
            <a:r>
              <a:rPr lang="en-US" dirty="0" smtClean="0"/>
              <a:t>local track on a race run elsewhere. </a:t>
            </a:r>
          </a:p>
          <a:p>
            <a:r>
              <a:rPr lang="en-US" dirty="0" smtClean="0"/>
              <a:t>If you could place a bet on Conquistador </a:t>
            </a:r>
            <a:r>
              <a:rPr lang="en-US" dirty="0" err="1" smtClean="0"/>
              <a:t>Cielo</a:t>
            </a:r>
            <a:r>
              <a:rPr lang="en-US" dirty="0" smtClean="0"/>
              <a:t> before the Belmont, would you pick an East Coast track or a West Coast track? </a:t>
            </a:r>
          </a:p>
        </p:txBody>
      </p:sp>
      <p:pic>
        <p:nvPicPr>
          <p:cNvPr id="68" name="Picture 67" descr="iStock_000006880680XSmall_bet here.jpg"/>
          <p:cNvPicPr>
            <a:picLocks noChangeAspect="1"/>
          </p:cNvPicPr>
          <p:nvPr/>
        </p:nvPicPr>
        <p:blipFill>
          <a:blip r:embed="rId2" cstate="print"/>
          <a:srcRect l="57443" t="19105" r="4527" b="59061"/>
          <a:stretch>
            <a:fillRect/>
          </a:stretch>
        </p:blipFill>
        <p:spPr>
          <a:xfrm>
            <a:off x="5334000" y="2667000"/>
            <a:ext cx="3200400" cy="121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Active Management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4164A-8CDA-4495-A9D9-322C3073B39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0" name="Picture 69" descr="428138_thumbnai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447800"/>
            <a:ext cx="7391400" cy="4754117"/>
          </a:xfrm>
          <a:prstGeom prst="rect">
            <a:avLst/>
          </a:prstGeom>
        </p:spPr>
      </p:pic>
      <p:sp>
        <p:nvSpPr>
          <p:cNvPr id="71" name="Line Callout 1 70"/>
          <p:cNvSpPr/>
          <p:nvPr/>
        </p:nvSpPr>
        <p:spPr>
          <a:xfrm>
            <a:off x="381000" y="2438400"/>
            <a:ext cx="2667000" cy="838200"/>
          </a:xfrm>
          <a:prstGeom prst="borderCallout1">
            <a:avLst>
              <a:gd name="adj1" fmla="val 218942"/>
              <a:gd name="adj2" fmla="val 42494"/>
              <a:gd name="adj3" fmla="val 102166"/>
              <a:gd name="adj4" fmla="val 49988"/>
            </a:avLst>
          </a:prstGeom>
          <a:solidFill>
            <a:srgbClr val="FF66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Los Alamitos Race Track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Payout $15.40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2" name="Line Callout 1 71"/>
          <p:cNvSpPr/>
          <p:nvPr/>
        </p:nvSpPr>
        <p:spPr>
          <a:xfrm>
            <a:off x="4876800" y="1752600"/>
            <a:ext cx="3429000" cy="838200"/>
          </a:xfrm>
          <a:prstGeom prst="borderCallout1">
            <a:avLst>
              <a:gd name="adj1" fmla="val 146214"/>
              <a:gd name="adj2" fmla="val 49044"/>
              <a:gd name="adj3" fmla="val 98339"/>
              <a:gd name="adj4" fmla="val 49520"/>
            </a:avLst>
          </a:prstGeom>
          <a:solidFill>
            <a:srgbClr val="FF66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Commodore Downs Race Track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Payout $5.80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3" name="Picture 72" descr="iStock_000000927025XSmall_horse fin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500" y="3159388"/>
            <a:ext cx="1828800" cy="1227846"/>
          </a:xfrm>
          <a:prstGeom prst="rect">
            <a:avLst/>
          </a:prstGeom>
        </p:spPr>
      </p:pic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r>
              <a:rPr lang="en-US" sz="1400" dirty="0" smtClean="0">
                <a:latin typeface="+mn-lt"/>
              </a:rPr>
              <a:t>Source: Hausch and Ziemba (1990)</a:t>
            </a:r>
            <a:endParaRPr lang="en-US" sz="14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4800" y="5029201"/>
            <a:ext cx="8534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West Coast bettors earned more on Conquistador </a:t>
            </a:r>
            <a:r>
              <a:rPr lang="en-US" sz="2800" dirty="0" err="1" smtClean="0">
                <a:latin typeface="+mn-lt"/>
              </a:rPr>
              <a:t>Cielo’s</a:t>
            </a:r>
            <a:r>
              <a:rPr lang="en-US" sz="2800" dirty="0" smtClean="0">
                <a:latin typeface="+mn-lt"/>
              </a:rPr>
              <a:t> win just because fewer people in the area knew him! </a:t>
            </a:r>
          </a:p>
          <a:p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  <a:p>
            <a:pPr lvl="1">
              <a:defRPr/>
            </a:pPr>
            <a:r>
              <a:rPr lang="en-US" dirty="0" smtClean="0"/>
              <a:t>Familiarity bias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C285C-137D-4B3E-B909-71557B1A731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Myopic Loss Aversion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Question: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Consider the following bet: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  I flip a coin – either you win $200 or you lose $100.  Are you willing to play it for real money right now?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98B1-A5F9-41AC-A474-D03732B417A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Samuelson (1969)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People Reject The Bet?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Samuelson’s bet is a great investment, since you “invest” $100 and you either lose it or get $300 back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And, there is really no “risk” in losing $100 (other than explaining to your spouse)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Yet, most people reject the bet -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0BDB-914A-4DFA-99B9-AAB3CD039E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Bet Is Unattractive To Loss Averse Investors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Losses loom larger than gains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The pain of a loss is twice the pleasure of a gain</a:t>
            </a:r>
          </a:p>
          <a:p>
            <a:endParaRPr lang="en-US" smtClean="0"/>
          </a:p>
          <a:p>
            <a:r>
              <a:rPr lang="en-US" smtClean="0"/>
              <a:t>We simply hate to lose, even small amounts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0A91A-146E-4B30-A5BF-E698EE84DE7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>
                <a:latin typeface="+mn-lt"/>
              </a:rPr>
              <a:t>Source: Kahneman and Tversky (1979)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Now, what if we play 2 rounds </a:t>
            </a:r>
          </a:p>
          <a:p>
            <a:pPr algn="ctr">
              <a:buFontTx/>
              <a:buNone/>
            </a:pPr>
            <a:r>
              <a:rPr lang="en-US" smtClean="0"/>
              <a:t>of the Samuelson bet?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64BF8-5521-4552-9243-6247ECF03E3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Playing &amp; Watching Short-Term Losses</a:t>
            </a: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Benartzi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>
                <a:latin typeface="+mn-lt"/>
              </a:rPr>
              <a:t>Thaler</a:t>
            </a:r>
            <a:r>
              <a:rPr lang="en-US" sz="1400" dirty="0">
                <a:latin typeface="+mn-lt"/>
              </a:rPr>
              <a:t> (1995) </a:t>
            </a:r>
          </a:p>
        </p:txBody>
      </p:sp>
      <p:graphicFrame>
        <p:nvGraphicFramePr>
          <p:cNvPr id="474116" name="Group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</a:t>
                      </a:r>
                      <a:b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 </a:t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Hedonic Experience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474142" name="Picture 30" descr="MCj042446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6913" y="2586038"/>
            <a:ext cx="6492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43" name="Picture 31" descr="MCj04244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913" y="3505200"/>
            <a:ext cx="649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44" name="Picture 32" descr="MCj04244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913" y="5334000"/>
            <a:ext cx="649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45" name="Picture 33" descr="MCj04244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913" y="4419600"/>
            <a:ext cx="649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6553200" y="6543675"/>
            <a:ext cx="2133600" cy="279400"/>
          </a:xfrm>
        </p:spPr>
        <p:txBody>
          <a:bodyPr/>
          <a:lstStyle/>
          <a:p>
            <a:pPr>
              <a:defRPr/>
            </a:pPr>
            <a:fld id="{FF2A09A8-B9DF-4215-A355-EB00D6D043A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Playing &amp; Watching The Aggregate Outcome</a:t>
            </a: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Benartzi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>
                <a:latin typeface="+mn-lt"/>
              </a:rPr>
              <a:t>Thaler</a:t>
            </a:r>
            <a:r>
              <a:rPr lang="en-US" sz="1400" dirty="0">
                <a:latin typeface="+mn-lt"/>
              </a:rPr>
              <a:t> (1995) </a:t>
            </a:r>
          </a:p>
        </p:txBody>
      </p:sp>
      <p:graphicFrame>
        <p:nvGraphicFramePr>
          <p:cNvPr id="475140" name="Group 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7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</a:t>
                      </a:r>
                      <a:b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 Round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Hedonic Experience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475172" name="Picture 36" descr="MCj042446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713" y="2586038"/>
            <a:ext cx="6492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3" name="Picture 37" descr="MCj04244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5334000"/>
            <a:ext cx="649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4" name="Picture 38" descr="MCj042446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713" y="4419600"/>
            <a:ext cx="6492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75" name="Picture 39" descr="MCj042446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713" y="3500438"/>
            <a:ext cx="6492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Slide Number Placeholder 122"/>
          <p:cNvSpPr>
            <a:spLocks noGrp="1"/>
          </p:cNvSpPr>
          <p:nvPr>
            <p:ph type="sldNum" sz="quarter" idx="13"/>
          </p:nvPr>
        </p:nvSpPr>
        <p:spPr>
          <a:xfrm>
            <a:off x="6553200" y="6578600"/>
            <a:ext cx="2133600" cy="279400"/>
          </a:xfrm>
        </p:spPr>
        <p:txBody>
          <a:bodyPr/>
          <a:lstStyle/>
          <a:p>
            <a:pPr>
              <a:defRPr/>
            </a:pPr>
            <a:fld id="{17C52416-0434-4D55-BFF0-1B12B327F78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Long Term Investors Hold Bonds?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B1C96-3619-4DC5-8D1C-67294256F11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6" name="Object 3"/>
          <p:cNvGraphicFramePr>
            <a:graphicFrameLocks/>
          </p:cNvGraphicFramePr>
          <p:nvPr/>
        </p:nvGraphicFramePr>
        <p:xfrm>
          <a:off x="914400" y="16002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Benartzi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>
                <a:latin typeface="+mn-lt"/>
              </a:rPr>
              <a:t>Thaler</a:t>
            </a:r>
            <a:r>
              <a:rPr lang="en-US" sz="1400" dirty="0">
                <a:latin typeface="+mn-lt"/>
              </a:rPr>
              <a:t> (1995)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Investing In Mutual Funds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$4 trillion in domestic equity mutual funds</a:t>
            </a:r>
          </a:p>
          <a:p>
            <a:endParaRPr lang="en-US" smtClean="0"/>
          </a:p>
          <a:p>
            <a:r>
              <a:rPr lang="en-US" smtClean="0"/>
              <a:t>90% of funds actively managed</a:t>
            </a:r>
          </a:p>
          <a:p>
            <a:endParaRPr lang="en-US" smtClean="0"/>
          </a:p>
          <a:p>
            <a:r>
              <a:rPr lang="en-US" smtClean="0"/>
              <a:t>Only 8% of funds managed to outperform the S&amp;P 500 over a 10 year period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A3E0A-59C3-4174-8ED9-B0C4F91CCE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7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502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Sources: </a:t>
            </a:r>
            <a:r>
              <a:rPr lang="en-US" sz="1400" dirty="0" err="1">
                <a:latin typeface="+mn-lt"/>
              </a:rPr>
              <a:t>Avramov</a:t>
            </a:r>
            <a:r>
              <a:rPr lang="en-US" sz="1400" dirty="0">
                <a:latin typeface="+mn-lt"/>
              </a:rPr>
              <a:t>, et al (2006), </a:t>
            </a:r>
            <a:r>
              <a:rPr lang="en-US" sz="1400" dirty="0" err="1">
                <a:latin typeface="+mn-lt"/>
              </a:rPr>
              <a:t>Wermers</a:t>
            </a:r>
            <a:r>
              <a:rPr lang="en-US" sz="1400" dirty="0">
                <a:latin typeface="+mn-lt"/>
              </a:rPr>
              <a:t> (2000), http://www.efmoody.com/investments/pastperformance.html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Answer: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  </a:t>
            </a:r>
          </a:p>
          <a:p>
            <a:pPr>
              <a:buFontTx/>
              <a:buNone/>
            </a:pPr>
            <a:r>
              <a:rPr lang="en-US" smtClean="0"/>
              <a:t>   Because investors are loss averse </a:t>
            </a:r>
            <a:r>
              <a:rPr lang="en-US" u="sng" smtClean="0"/>
              <a:t>and</a:t>
            </a:r>
            <a:r>
              <a:rPr lang="en-US" smtClean="0"/>
              <a:t> myopic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 They tend to pay too much attention to short-term losses, even when they invest for the long-run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79A65-8F5F-466A-AD04-2FED9F0199E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Benartzi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err="1">
                <a:latin typeface="+mn-lt"/>
              </a:rPr>
              <a:t>Thaler</a:t>
            </a:r>
            <a:r>
              <a:rPr lang="en-US" sz="1400" dirty="0">
                <a:latin typeface="+mn-lt"/>
              </a:rPr>
              <a:t> (1995)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  <a:p>
            <a:pPr lvl="1">
              <a:defRPr/>
            </a:pPr>
            <a:r>
              <a:rPr lang="en-US" dirty="0" smtClean="0"/>
              <a:t>Familiarity bias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Myopic loss aversion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DDDF8-2C2B-40E0-9D14-CDE5A9D92E2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Regret Aversion</a:t>
            </a:r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Harry Markowitz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64000" cy="4608512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“I should have computed the historical co-variances of the asset classes and drawn an efficient frontier.”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484313"/>
            <a:ext cx="4064000" cy="4608512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 Instead … “I split my contributions fifty-fifty between bonds and equities…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  My intention was to minimize my future regret.”</a:t>
            </a:r>
          </a:p>
          <a:p>
            <a:pPr algn="r">
              <a:buFontTx/>
              <a:buNone/>
            </a:pPr>
            <a:endParaRPr lang="en-US" sz="2000" i="1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Money (1998)</a:t>
            </a:r>
          </a:p>
        </p:txBody>
      </p:sp>
      <p:pic>
        <p:nvPicPr>
          <p:cNvPr id="3074" name="Picture 2" descr="http://www.havelshouseofhistory.com/Markowitz,%20Harry%20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86200"/>
            <a:ext cx="1555750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0" name="Slide Number Placeholder 119"/>
          <p:cNvSpPr>
            <a:spLocks noGrp="1"/>
          </p:cNvSpPr>
          <p:nvPr>
            <p:ph type="sldNum" sz="quarter" idx="13"/>
          </p:nvPr>
        </p:nvSpPr>
        <p:spPr>
          <a:xfrm>
            <a:off x="6553200" y="6578600"/>
            <a:ext cx="2133600" cy="279400"/>
          </a:xfrm>
        </p:spPr>
        <p:txBody>
          <a:bodyPr/>
          <a:lstStyle/>
          <a:p>
            <a:pPr>
              <a:defRPr/>
            </a:pPr>
            <a:fld id="{DA3135CF-6925-4774-AC02-87E49042EAB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/>
      <p:bldP spid="6042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Money Illusion</a:t>
            </a:r>
          </a:p>
        </p:txBody>
      </p:sp>
      <p:sp>
        <p:nvSpPr>
          <p:cNvPr id="573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Question:	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 Would you rather purchase a 10 year TIPS (Treasury Inflation-Protected Security) or a 10 year nominal treasury bond?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CCEF7-E887-47D8-9E23-8B6C3659A59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  <a:p>
            <a:pPr lvl="1">
              <a:defRPr/>
            </a:pPr>
            <a:r>
              <a:rPr lang="en-US" dirty="0" smtClean="0"/>
              <a:t>Familiarity bias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Myopic loss aversion</a:t>
            </a:r>
          </a:p>
          <a:p>
            <a:pPr lvl="1">
              <a:defRPr/>
            </a:pPr>
            <a:r>
              <a:rPr lang="en-US" dirty="0" smtClean="0"/>
              <a:t>Regret aversion</a:t>
            </a:r>
          </a:p>
          <a:p>
            <a:pPr lvl="1">
              <a:defRPr/>
            </a:pPr>
            <a:r>
              <a:rPr lang="en-US" dirty="0" smtClean="0"/>
              <a:t>Money illusion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F72D8-8688-4C7A-AC02-06C213809A2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Neglecting Fees</a:t>
            </a:r>
          </a:p>
        </p:txBody>
      </p:sp>
      <p:sp>
        <p:nvSpPr>
          <p:cNvPr id="604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Question: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 </a:t>
            </a:r>
          </a:p>
          <a:p>
            <a:pPr>
              <a:buFontTx/>
              <a:buNone/>
            </a:pPr>
            <a:r>
              <a:rPr lang="en-US" smtClean="0"/>
              <a:t>    If you to pay an additional 1% annual fee on your account, how much less would it be worth 30 years down the road?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D1180-B960-47D9-A5A1-C8F87EDD05E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4267200"/>
            <a:ext cx="3336925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latin typeface="+mn-lt"/>
              </a:rPr>
              <a:t>~ 30%!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CFC1A-CE8C-4FA5-8051-AAD1E66B19D6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Front-End Loads &amp; The Percentage Of Assets In Funds With Loads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Barber et al (2005)  </a:t>
            </a:r>
          </a:p>
        </p:txBody>
      </p:sp>
      <p:graphicFrame>
        <p:nvGraphicFramePr>
          <p:cNvPr id="62469" name="Object 2"/>
          <p:cNvGraphicFramePr>
            <a:graphicFrameLocks noGrp="1"/>
          </p:cNvGraphicFramePr>
          <p:nvPr>
            <p:ph idx="1"/>
          </p:nvPr>
        </p:nvGraphicFramePr>
        <p:xfrm>
          <a:off x="912813" y="1600200"/>
          <a:ext cx="7313612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r:id="rId5" imgW="7309738" imgH="4109060" progId="Excel.Sheet.8">
                  <p:embed/>
                </p:oleObj>
              </mc:Choice>
              <mc:Fallback>
                <p:oleObj r:id="rId5" imgW="7309738" imgH="4109060" progId="Excel.Sheet.8">
                  <p:embed/>
                  <p:pic>
                    <p:nvPicPr>
                      <p:cNvPr id="0" name="Pictur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600200"/>
                        <a:ext cx="7313612" cy="411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Beat The Market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  </a:t>
            </a:r>
          </a:p>
          <a:p>
            <a:pPr>
              <a:buFontTx/>
              <a:buNone/>
            </a:pPr>
            <a:r>
              <a:rPr lang="en-US" smtClean="0"/>
              <a:t>   With an audience of 1,000 portfolio managers, the likelihood of at least one manager “accidently” outperforming the market eight years in a row is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1C70B-18F4-4708-8764-B3AAF6E947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4419600"/>
            <a:ext cx="2135188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dirty="0">
                <a:latin typeface="+mn-lt"/>
              </a:rPr>
              <a:t>98%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37CAE-75F3-4008-AF8C-9182528DBC62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Fund Flows – Expense Ratio &amp; New Money </a:t>
            </a:r>
            <a:endParaRPr lang="en-US" dirty="0">
              <a:latin typeface="+mn-lt"/>
            </a:endParaRPr>
          </a:p>
        </p:txBody>
      </p:sp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Barber et al (2005)  </a:t>
            </a:r>
          </a:p>
        </p:txBody>
      </p:sp>
      <p:graphicFrame>
        <p:nvGraphicFramePr>
          <p:cNvPr id="6" name="Object 2"/>
          <p:cNvGraphicFramePr>
            <a:graphicFrameLocks/>
          </p:cNvGraphicFramePr>
          <p:nvPr/>
        </p:nvGraphicFramePr>
        <p:xfrm>
          <a:off x="914400" y="1595438"/>
          <a:ext cx="7313613" cy="41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On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E741B-4A6E-4448-94A7-791EC987452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Less than 20 percent of mutual fund holders could give an estimate of their fees</a:t>
            </a:r>
          </a:p>
          <a:p>
            <a:endParaRPr lang="en-US" smtClean="0"/>
          </a:p>
          <a:p>
            <a:r>
              <a:rPr lang="en-US" smtClean="0"/>
              <a:t>Only one in five state employees realized the effect of fees</a:t>
            </a:r>
          </a:p>
          <a:p>
            <a:endParaRPr lang="en-US" smtClean="0"/>
          </a:p>
          <a:p>
            <a:r>
              <a:rPr lang="en-US" smtClean="0"/>
              <a:t>However, investors </a:t>
            </a:r>
            <a:r>
              <a:rPr lang="en-US" i="1" smtClean="0"/>
              <a:t>are </a:t>
            </a:r>
            <a:r>
              <a:rPr lang="en-US" smtClean="0"/>
              <a:t>sensitive to obvious expenses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Sources: Alexander et al (1998), </a:t>
            </a:r>
            <a:r>
              <a:rPr lang="en-US" sz="1400" dirty="0" err="1">
                <a:latin typeface="+mn-lt"/>
              </a:rPr>
              <a:t>Benartzi</a:t>
            </a:r>
            <a:r>
              <a:rPr lang="en-US" sz="1400" dirty="0">
                <a:latin typeface="+mn-lt"/>
              </a:rPr>
              <a:t> (2008), Barber et al (2005)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Investors Understand About Fees?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29D3D-1A08-4B2D-A349-40B58EDD281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Investors are sensitive to front-end load fees from mutual funds…</a:t>
            </a:r>
          </a:p>
          <a:p>
            <a:endParaRPr lang="en-US" sz="2600" smtClean="0"/>
          </a:p>
          <a:p>
            <a:pPr lvl="4"/>
            <a:endParaRPr lang="en-US" sz="800" smtClean="0"/>
          </a:p>
          <a:p>
            <a:r>
              <a:rPr lang="en-US" smtClean="0"/>
              <a:t>…but less so to operating expenses</a:t>
            </a:r>
          </a:p>
          <a:p>
            <a:endParaRPr lang="en-US" smtClean="0"/>
          </a:p>
          <a:p>
            <a:pPr lvl="4"/>
            <a:endParaRPr lang="en-US" sz="800" smtClean="0"/>
          </a:p>
          <a:p>
            <a:r>
              <a:rPr lang="en-US" smtClean="0"/>
              <a:t>Expenses that remain out of sight are likely to remain out of mind</a:t>
            </a:r>
          </a:p>
          <a:p>
            <a:pPr lvl="4"/>
            <a:endParaRPr lang="en-US" sz="300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Barber, et al (2005)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  <a:p>
            <a:pPr lvl="1">
              <a:defRPr/>
            </a:pPr>
            <a:r>
              <a:rPr lang="en-US" dirty="0" smtClean="0"/>
              <a:t>Familiarity bias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Myopic loss aversion</a:t>
            </a:r>
          </a:p>
          <a:p>
            <a:pPr lvl="1">
              <a:defRPr/>
            </a:pPr>
            <a:r>
              <a:rPr lang="en-US" dirty="0" smtClean="0"/>
              <a:t>Regret aversion</a:t>
            </a:r>
          </a:p>
          <a:p>
            <a:pPr lvl="1">
              <a:defRPr/>
            </a:pPr>
            <a:r>
              <a:rPr lang="en-US" dirty="0" smtClean="0"/>
              <a:t>Money illusion</a:t>
            </a:r>
          </a:p>
          <a:p>
            <a:pPr lvl="1">
              <a:defRPr/>
            </a:pPr>
            <a:r>
              <a:rPr lang="en-US" dirty="0" smtClean="0"/>
              <a:t>Neglecting Fees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AC57F-4F69-4EAA-B659-29817FF6CDE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Taxes</a:t>
            </a:r>
          </a:p>
        </p:txBody>
      </p:sp>
      <p:sp>
        <p:nvSpPr>
          <p:cNvPr id="67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Weird With This Portfolio?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2FB9E-175D-4044-8641-E35D777DD3F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68612" name="Group 3"/>
          <p:cNvGrpSpPr>
            <a:grpSpLocks/>
          </p:cNvGrpSpPr>
          <p:nvPr/>
        </p:nvGrpSpPr>
        <p:grpSpPr bwMode="auto">
          <a:xfrm>
            <a:off x="687388" y="1639888"/>
            <a:ext cx="7829550" cy="4184650"/>
            <a:chOff x="432" y="1248"/>
            <a:chExt cx="4895" cy="2592"/>
          </a:xfrm>
        </p:grpSpPr>
        <p:graphicFrame>
          <p:nvGraphicFramePr>
            <p:cNvPr id="68676" name="Object 4"/>
            <p:cNvGraphicFramePr>
              <a:graphicFrameLocks noChangeAspect="1"/>
            </p:cNvGraphicFramePr>
            <p:nvPr/>
          </p:nvGraphicFramePr>
          <p:xfrm>
            <a:off x="432" y="1248"/>
            <a:ext cx="4895" cy="2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7" r:id="rId4" imgW="7827942" imgH="4182218" progId="Excel.Sheet.8">
                    <p:embed/>
                  </p:oleObj>
                </mc:Choice>
                <mc:Fallback>
                  <p:oleObj r:id="rId4" imgW="7827942" imgH="4182218" progId="Excel.Sheet.8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248"/>
                          <a:ext cx="4895" cy="2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77" name="Text Box 5"/>
            <p:cNvSpPr txBox="1">
              <a:spLocks noChangeArrowheads="1"/>
            </p:cNvSpPr>
            <p:nvPr/>
          </p:nvSpPr>
          <p:spPr bwMode="auto">
            <a:xfrm>
              <a:off x="624" y="1536"/>
              <a:ext cx="2202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ct val="85000"/>
                </a:spcAft>
              </a:pPr>
              <a:r>
                <a:rPr lang="en-US" sz="2400"/>
                <a:t>Tax-exempt Bond Funds</a:t>
              </a:r>
            </a:p>
            <a:p>
              <a:pPr eaLnBrk="0" hangingPunct="0">
                <a:spcAft>
                  <a:spcPct val="85000"/>
                </a:spcAft>
              </a:pPr>
              <a:r>
                <a:rPr lang="en-US" sz="2400"/>
                <a:t>Taxable Bond Funds</a:t>
              </a:r>
            </a:p>
            <a:p>
              <a:pPr eaLnBrk="0" hangingPunct="0">
                <a:spcAft>
                  <a:spcPct val="85000"/>
                </a:spcAft>
              </a:pPr>
              <a:r>
                <a:rPr lang="en-US" sz="2400"/>
                <a:t>Money-market Funds</a:t>
              </a:r>
            </a:p>
            <a:p>
              <a:pPr eaLnBrk="0" hangingPunct="0">
                <a:spcAft>
                  <a:spcPct val="85000"/>
                </a:spcAft>
              </a:pPr>
              <a:r>
                <a:rPr lang="en-US" sz="2400"/>
                <a:t>Int’l/Global Funds</a:t>
              </a:r>
            </a:p>
            <a:p>
              <a:pPr eaLnBrk="0" hangingPunct="0">
                <a:spcAft>
                  <a:spcPct val="85000"/>
                </a:spcAft>
              </a:pPr>
              <a:r>
                <a:rPr lang="en-US" sz="2400"/>
                <a:t>U.S. Stock Funds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Wall Street Journal (1997)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  <a:p>
            <a:pPr lvl="1">
              <a:defRPr/>
            </a:pPr>
            <a:r>
              <a:rPr lang="en-US" dirty="0" smtClean="0"/>
              <a:t>Familiarity bias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Myopic loss aversion</a:t>
            </a:r>
          </a:p>
          <a:p>
            <a:pPr lvl="1">
              <a:defRPr/>
            </a:pPr>
            <a:r>
              <a:rPr lang="en-US" dirty="0" smtClean="0"/>
              <a:t>Regret aversion</a:t>
            </a:r>
          </a:p>
          <a:p>
            <a:pPr lvl="1">
              <a:defRPr/>
            </a:pPr>
            <a:r>
              <a:rPr lang="en-US" dirty="0" smtClean="0"/>
              <a:t>Money illusion</a:t>
            </a:r>
          </a:p>
          <a:p>
            <a:pPr lvl="1">
              <a:defRPr/>
            </a:pPr>
            <a:r>
              <a:rPr lang="en-US" dirty="0" smtClean="0"/>
              <a:t>Neglecting Fees</a:t>
            </a:r>
          </a:p>
          <a:p>
            <a:pPr lvl="1">
              <a:defRPr/>
            </a:pPr>
            <a:r>
              <a:rPr lang="en-US" dirty="0" smtClean="0"/>
              <a:t>Taxes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4A3C8-0B24-4533-8752-5FE0F3572E3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Housing</a:t>
            </a:r>
          </a:p>
        </p:txBody>
      </p:sp>
      <p:sp>
        <p:nvSpPr>
          <p:cNvPr id="706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Discussion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What factors are there when deciding         whether to buy or rent a house?  </a:t>
            </a: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What are the possible behavioral blind-spots?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A64C5-5D0D-465D-85B3-DC026582E27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53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Buy Vs. 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Tx/>
              <a:buNone/>
              <a:defRPr/>
            </a:pPr>
            <a:r>
              <a:rPr lang="en-US" sz="2800" u="sng" dirty="0" smtClean="0"/>
              <a:t>Buy a $500,000 condo: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+$35,000 interest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+$  6,000 property tax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+$  5,000 own maintenance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+$  3,000 home association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+$  1,000 insurance</a:t>
            </a:r>
          </a:p>
          <a:p>
            <a:pPr>
              <a:buFontTx/>
              <a:buNone/>
              <a:defRPr/>
            </a:pPr>
            <a:r>
              <a:rPr lang="en-US" sz="2800" u="sng" dirty="0" smtClean="0"/>
              <a:t>-$15,000 tax deductions</a:t>
            </a:r>
          </a:p>
          <a:p>
            <a:pPr algn="ctr">
              <a:buFontTx/>
              <a:buNone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$35,000 per year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u="sng" dirty="0" smtClean="0"/>
          </a:p>
          <a:p>
            <a:pPr>
              <a:buFontTx/>
              <a:buNone/>
              <a:defRPr/>
            </a:pPr>
            <a:r>
              <a:rPr lang="en-US" sz="2800" u="sng" dirty="0" smtClean="0"/>
              <a:t>Rent for $2,000/mo: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+$24,000 rent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u="sng" dirty="0" smtClean="0"/>
              <a:t>___________________</a:t>
            </a:r>
          </a:p>
          <a:p>
            <a:pPr algn="ctr">
              <a:buFontTx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$24,000 per year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B2593-AB04-40A1-8C27-7FCAEBF7B37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903913"/>
            <a:ext cx="62801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  <a:hlinkClick r:id="rId2"/>
              </a:rPr>
              <a:t>To Run the Housing Calculator - Click Here</a:t>
            </a:r>
            <a:endParaRPr lang="en-US" sz="2800" dirty="0">
              <a:latin typeface="+mn-lt"/>
            </a:endParaRPr>
          </a:p>
          <a:p>
            <a:pPr algn="ctr">
              <a:defRPr/>
            </a:pPr>
            <a:endParaRPr lang="en-US" sz="2800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029201" y="3657600"/>
            <a:ext cx="2286000" cy="31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4724400"/>
            <a:ext cx="6445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+mn-lt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71220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73677-8B17-49F9-B7E8-4AF8209874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2001, Median Homeowners Had (In $k):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D6187-3B29-404F-A812-F08E0EF2956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http://goliath.ecnext.com/coms2/gi_0199-5060503/Evaluating-the-risk-of-housing.html#abstract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Median Wealth For Households Age 35 – 44 (In 2008 Dollars)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49340-67CB-4B0D-86FE-885499209EB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754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Baker, et al (2008)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Housing &amp; Emotion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C2730-B7F3-4045-BE5D-49DD8B5AA7D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73732" name="Picture 4" descr="http://myultralife.com/blog/wp-content/uploads/2008/03/6a00d83451646969e200e54f2d9d2e8833-800wi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0"/>
            <a:ext cx="408781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3" name="Picture 2" descr="http://www.you-are-here.com/modern/palisa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2286000"/>
            <a:ext cx="408781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  <a:p>
            <a:pPr lvl="1">
              <a:defRPr/>
            </a:pPr>
            <a:r>
              <a:rPr lang="en-US" dirty="0" smtClean="0"/>
              <a:t>Familiarity bias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Myopic loss aversion</a:t>
            </a:r>
          </a:p>
          <a:p>
            <a:pPr lvl="1">
              <a:defRPr/>
            </a:pPr>
            <a:r>
              <a:rPr lang="en-US" dirty="0" smtClean="0"/>
              <a:t>Regret aversion</a:t>
            </a:r>
          </a:p>
          <a:p>
            <a:pPr lvl="1">
              <a:defRPr/>
            </a:pPr>
            <a:r>
              <a:rPr lang="en-US" dirty="0" smtClean="0"/>
              <a:t>Money illusion</a:t>
            </a:r>
          </a:p>
          <a:p>
            <a:pPr lvl="1">
              <a:defRPr/>
            </a:pPr>
            <a:r>
              <a:rPr lang="en-US" dirty="0" smtClean="0"/>
              <a:t>Neglecting Fees</a:t>
            </a:r>
          </a:p>
          <a:p>
            <a:pPr lvl="1">
              <a:defRPr/>
            </a:pPr>
            <a:r>
              <a:rPr lang="en-US" dirty="0" smtClean="0"/>
              <a:t>Taxes</a:t>
            </a:r>
          </a:p>
          <a:p>
            <a:pPr lvl="1">
              <a:defRPr/>
            </a:pPr>
            <a:r>
              <a:rPr lang="en-US" dirty="0" smtClean="0"/>
              <a:t>Housing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A87EB-5EDF-4F0F-9FF3-0D8AD2DC4C6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Capital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131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Influence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484313"/>
            <a:ext cx="8763000" cy="46085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When choosing a college major: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Students are more likely to choose a major when peers have made the same choice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Following peers diverts students from majors where they have an ability advantage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Over time, these students were found to have had lower grades, lower starting salaries, and lower job satisfaction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9DE76-981A-4C3E-8F0B-A6994312DEA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6199188"/>
            <a:ext cx="60182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</a:t>
            </a:r>
            <a:r>
              <a:rPr lang="en-US" sz="1400" dirty="0" smtClean="0">
                <a:latin typeface="+mn-lt"/>
              </a:rPr>
              <a:t>: De </a:t>
            </a:r>
            <a:r>
              <a:rPr lang="en-US" sz="1400" dirty="0" err="1" smtClean="0">
                <a:latin typeface="+mn-lt"/>
              </a:rPr>
              <a:t>Giorgi</a:t>
            </a:r>
            <a:r>
              <a:rPr lang="en-US" sz="1400" dirty="0" smtClean="0">
                <a:latin typeface="+mn-lt"/>
              </a:rPr>
              <a:t>, et al (2010)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50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Dog Walker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961B3-BBB0-4709-83EB-A1BEE97B2DE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7652" name="Picture 2" descr="http://www.akworld.net/webblog/wp-content/uploads/2007/06/dog_wal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315200" cy="404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901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961B3-BBB0-4709-83EB-A1BEE97B2DE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9634" name="Picture 2" descr="http://static.guim.co.uk/sys-images/Guardian/Pix/pictures/2012/9/30/1349027180515/Psy-Gangnam-Style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315200" cy="43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270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We’ve Learned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4313"/>
            <a:ext cx="8534400" cy="4608512"/>
          </a:xfrm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dirty="0" smtClean="0"/>
              <a:t>Investment Mistakes</a:t>
            </a:r>
          </a:p>
          <a:p>
            <a:pPr lvl="1">
              <a:defRPr/>
            </a:pPr>
            <a:r>
              <a:rPr lang="en-US" dirty="0" smtClean="0"/>
              <a:t>Active management</a:t>
            </a:r>
          </a:p>
          <a:p>
            <a:pPr lvl="1">
              <a:defRPr/>
            </a:pPr>
            <a:r>
              <a:rPr lang="en-US" dirty="0" smtClean="0"/>
              <a:t>Excessive extrapolation</a:t>
            </a:r>
          </a:p>
          <a:p>
            <a:pPr lvl="1">
              <a:defRPr/>
            </a:pPr>
            <a:r>
              <a:rPr lang="en-US" dirty="0" smtClean="0"/>
              <a:t>Trading too much</a:t>
            </a:r>
          </a:p>
          <a:p>
            <a:pPr lvl="1">
              <a:defRPr/>
            </a:pPr>
            <a:r>
              <a:rPr lang="en-US" dirty="0" smtClean="0"/>
              <a:t>Disposition effect</a:t>
            </a:r>
          </a:p>
          <a:p>
            <a:pPr lvl="1">
              <a:defRPr/>
            </a:pPr>
            <a:r>
              <a:rPr lang="en-US" dirty="0" smtClean="0"/>
              <a:t>Naïve diversification</a:t>
            </a:r>
          </a:p>
          <a:p>
            <a:pPr lvl="1">
              <a:defRPr/>
            </a:pPr>
            <a:r>
              <a:rPr lang="en-US" dirty="0" smtClean="0"/>
              <a:t>Familiarity bias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Myopic loss aversion</a:t>
            </a:r>
          </a:p>
          <a:p>
            <a:pPr lvl="1">
              <a:defRPr/>
            </a:pPr>
            <a:r>
              <a:rPr lang="en-US" dirty="0" smtClean="0"/>
              <a:t>Regret aversion</a:t>
            </a:r>
          </a:p>
          <a:p>
            <a:pPr lvl="1">
              <a:defRPr/>
            </a:pPr>
            <a:r>
              <a:rPr lang="en-US" dirty="0" smtClean="0"/>
              <a:t>Money illusion</a:t>
            </a:r>
          </a:p>
          <a:p>
            <a:pPr lvl="1">
              <a:defRPr/>
            </a:pPr>
            <a:r>
              <a:rPr lang="en-US" dirty="0" smtClean="0"/>
              <a:t>Neglecting Fees</a:t>
            </a:r>
          </a:p>
          <a:p>
            <a:pPr lvl="1">
              <a:defRPr/>
            </a:pPr>
            <a:r>
              <a:rPr lang="en-US" dirty="0" smtClean="0"/>
              <a:t>Taxes</a:t>
            </a:r>
          </a:p>
          <a:p>
            <a:pPr lvl="1">
              <a:defRPr/>
            </a:pPr>
            <a:r>
              <a:rPr lang="en-US" dirty="0" smtClean="0"/>
              <a:t>Housing</a:t>
            </a:r>
          </a:p>
          <a:p>
            <a:pPr lvl="1">
              <a:defRPr/>
            </a:pPr>
            <a:r>
              <a:rPr lang="en-US" dirty="0" smtClean="0"/>
              <a:t>Human capital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A87EB-5EDF-4F0F-9FF3-0D8AD2DC4C6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0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Excessive Extrapolation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Mr. R’s Wild Ride</a:t>
            </a:r>
          </a:p>
        </p:txBody>
      </p:sp>
      <p:graphicFrame>
        <p:nvGraphicFramePr>
          <p:cNvPr id="117" name="Content Placeholder 116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9EED4-2447-4716-8792-70E9C41475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1066800" y="4114800"/>
            <a:ext cx="1063625" cy="58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MSFT IPO:</a:t>
            </a:r>
          </a:p>
          <a:p>
            <a:pPr algn="ctr">
              <a:defRPr/>
            </a:pPr>
            <a:r>
              <a:rPr lang="en-US" sz="1600" b="1" dirty="0">
                <a:latin typeface="+mn-lt"/>
              </a:rPr>
              <a:t>$12,736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438400" y="3962400"/>
            <a:ext cx="1044575" cy="58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CSCO IPO:</a:t>
            </a:r>
          </a:p>
          <a:p>
            <a:pPr algn="ctr">
              <a:defRPr/>
            </a:pPr>
            <a:r>
              <a:rPr lang="en-US" sz="1600" b="1" dirty="0">
                <a:latin typeface="+mn-lt"/>
              </a:rPr>
              <a:t>$595,007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62600" y="2743200"/>
            <a:ext cx="1331913" cy="58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100% CSCO:</a:t>
            </a:r>
          </a:p>
          <a:p>
            <a:pPr algn="ctr">
              <a:defRPr/>
            </a:pPr>
            <a:r>
              <a:rPr lang="en-US" sz="1600" b="1" dirty="0">
                <a:latin typeface="+mn-lt"/>
              </a:rPr>
              <a:t>$100,000,000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953000" y="1828800"/>
            <a:ext cx="2119313" cy="58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Borrowed $50,000,000</a:t>
            </a:r>
          </a:p>
          <a:p>
            <a:pPr algn="ctr">
              <a:defRPr/>
            </a:pPr>
            <a:r>
              <a:rPr lang="en-US" sz="1600" b="1" dirty="0">
                <a:latin typeface="+mn-lt"/>
              </a:rPr>
              <a:t>To Purchase CSCO</a:t>
            </a:r>
          </a:p>
        </p:txBody>
      </p:sp>
      <p:pic>
        <p:nvPicPr>
          <p:cNvPr id="56322" name="Picture 2" descr="http://www.hollywoodpsychotherapist.com/May_2007_crying_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163" y="4038600"/>
            <a:ext cx="766762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7" grpId="0">
        <p:bldSub>
          <a:bldChart bld="category"/>
        </p:bldSub>
      </p:bldGraphic>
      <p:bldP spid="118" grpId="0" animBg="1"/>
      <p:bldP spid="119" grpId="0" animBg="1"/>
      <p:bldP spid="120" grpId="0" animBg="1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Neither Past Performance Nor the Back Mirror Will Predict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C66F-90E8-49FE-AD4A-DA7FC3E437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4580" name="Picture 3" descr="iStock_fuzzy dice_Small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152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-CONFIG__" val="version3 20 60 513 12 4.4 8 0:0:0 186:223:226 0:0:0 186:223:226 ar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 "/>
</p:tagLst>
</file>

<file path=ppt/theme/theme1.xml><?xml version="1.0" encoding="utf-8"?>
<a:theme xmlns:a="http://schemas.openxmlformats.org/drawingml/2006/main" name="template">
  <a:themeElements>
    <a:clrScheme name="Custom 15">
      <a:dk1>
        <a:srgbClr val="121D0B"/>
      </a:dk1>
      <a:lt1>
        <a:srgbClr val="FFFFFF"/>
      </a:lt1>
      <a:dk2>
        <a:srgbClr val="121D0B"/>
      </a:dk2>
      <a:lt2>
        <a:srgbClr val="F2F8ED"/>
      </a:lt2>
      <a:accent1>
        <a:srgbClr val="91BCF2"/>
      </a:accent1>
      <a:accent2>
        <a:srgbClr val="FFFFFF"/>
      </a:accent2>
      <a:accent3>
        <a:srgbClr val="E2EFD7"/>
      </a:accent3>
      <a:accent4>
        <a:srgbClr val="3D5A26"/>
      </a:accent4>
      <a:accent5>
        <a:srgbClr val="C8E2B8"/>
      </a:accent5>
      <a:accent6>
        <a:srgbClr val="E7E7E7"/>
      </a:accent6>
      <a:hlink>
        <a:srgbClr val="4891EA"/>
      </a:hlink>
      <a:folHlink>
        <a:srgbClr val="7AAFF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34268</TotalTime>
  <Words>1679</Words>
  <Application>Microsoft Office PowerPoint</Application>
  <PresentationFormat>On-screen Show (4:3)</PresentationFormat>
  <Paragraphs>461</Paragraphs>
  <Slides>68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template</vt:lpstr>
      <vt:lpstr>Microsoft Excel 97-2003 Worksheet</vt:lpstr>
      <vt:lpstr>Psychology and Personal Finance</vt:lpstr>
      <vt:lpstr>Overview</vt:lpstr>
      <vt:lpstr>Active Management</vt:lpstr>
      <vt:lpstr>Investing In Mutual Funds</vt:lpstr>
      <vt:lpstr>Beat The Market</vt:lpstr>
      <vt:lpstr>What We’ve Learned (So Far)</vt:lpstr>
      <vt:lpstr>Excessive Extrapolation</vt:lpstr>
      <vt:lpstr>Mr. R’s Wild Ride</vt:lpstr>
      <vt:lpstr>Neither Past Performance Nor the Back Mirror Will Predict The Future</vt:lpstr>
      <vt:lpstr>What We’ve Learned (So Far)</vt:lpstr>
      <vt:lpstr>Trading Too Much</vt:lpstr>
      <vt:lpstr>Investors Seem To Trade A Lot</vt:lpstr>
      <vt:lpstr>Trading Can Be Hazardous To Your Wealth</vt:lpstr>
      <vt:lpstr>Men Trade (And Lose) More Than Women</vt:lpstr>
      <vt:lpstr>Those Who Speed Also Trade More</vt:lpstr>
      <vt:lpstr>What We’ve Learned (So Far)</vt:lpstr>
      <vt:lpstr>Disposition Effect</vt:lpstr>
      <vt:lpstr>Question:</vt:lpstr>
      <vt:lpstr>Disposition Effect</vt:lpstr>
      <vt:lpstr>What We’ve Learned (So Far)</vt:lpstr>
      <vt:lpstr>Naïve Diversification</vt:lpstr>
      <vt:lpstr>Diversification Experiment With Halloween Trick-Or-Treaters</vt:lpstr>
      <vt:lpstr>Diversification</vt:lpstr>
      <vt:lpstr>What We’ve Learned (So Far)</vt:lpstr>
      <vt:lpstr>Familiarity / Home Bias</vt:lpstr>
      <vt:lpstr>Familiarity Bias</vt:lpstr>
      <vt:lpstr>Home Investment Percentages From Around The World</vt:lpstr>
      <vt:lpstr>Let’s Go To The Races!</vt:lpstr>
      <vt:lpstr>Cross Track Betting</vt:lpstr>
      <vt:lpstr>And The Winner Is…</vt:lpstr>
      <vt:lpstr>What We’ve Learned (So Far)</vt:lpstr>
      <vt:lpstr>Myopic Loss Aversion</vt:lpstr>
      <vt:lpstr>Question:</vt:lpstr>
      <vt:lpstr>Why Do People Reject The Bet?</vt:lpstr>
      <vt:lpstr>The Bet Is Unattractive To Loss Averse Investors</vt:lpstr>
      <vt:lpstr>Question:</vt:lpstr>
      <vt:lpstr>Playing &amp; Watching Short-Term Losses</vt:lpstr>
      <vt:lpstr>Playing &amp; Watching The Aggregate Outcome</vt:lpstr>
      <vt:lpstr>Why Do Long Term Investors Hold Bonds?</vt:lpstr>
      <vt:lpstr>Answer:</vt:lpstr>
      <vt:lpstr>What We’ve Learned (So Far)</vt:lpstr>
      <vt:lpstr>Regret Aversion</vt:lpstr>
      <vt:lpstr>Harry Markowitz</vt:lpstr>
      <vt:lpstr>Money Illusion</vt:lpstr>
      <vt:lpstr>Question: </vt:lpstr>
      <vt:lpstr>What We’ve Learned (So Far)</vt:lpstr>
      <vt:lpstr>Neglecting Fees</vt:lpstr>
      <vt:lpstr>Question:</vt:lpstr>
      <vt:lpstr>Front-End Loads &amp; The Percentage Of Assets In Funds With Loads</vt:lpstr>
      <vt:lpstr>Fund Flows – Expense Ratio &amp; New Money </vt:lpstr>
      <vt:lpstr>Research On Fees</vt:lpstr>
      <vt:lpstr>What Do Investors Understand About Fees?</vt:lpstr>
      <vt:lpstr>What We’ve Learned (So Far)</vt:lpstr>
      <vt:lpstr>Taxes</vt:lpstr>
      <vt:lpstr>What’s Weird With This Portfolio?</vt:lpstr>
      <vt:lpstr>What We’ve Learned (So Far)</vt:lpstr>
      <vt:lpstr>Housing</vt:lpstr>
      <vt:lpstr>Class Discussion</vt:lpstr>
      <vt:lpstr>Buy Vs. Rent</vt:lpstr>
      <vt:lpstr>In 2001, Median Homeowners Had (In $k):</vt:lpstr>
      <vt:lpstr>Median Wealth For Households Age 35 – 44 (In 2008 Dollars)</vt:lpstr>
      <vt:lpstr>Housing &amp; Emotion</vt:lpstr>
      <vt:lpstr>What We’ve Learned </vt:lpstr>
      <vt:lpstr>Human Capital</vt:lpstr>
      <vt:lpstr>Human Influence</vt:lpstr>
      <vt:lpstr>The Dog Walker</vt:lpstr>
      <vt:lpstr>And …</vt:lpstr>
      <vt:lpstr>What We’ve Learned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sbenartz</cp:lastModifiedBy>
  <cp:revision>258</cp:revision>
  <dcterms:created xsi:type="dcterms:W3CDTF">2008-06-25T17:43:18Z</dcterms:created>
  <dcterms:modified xsi:type="dcterms:W3CDTF">2013-03-08T17:56:08Z</dcterms:modified>
</cp:coreProperties>
</file>