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256" r:id="rId2"/>
    <p:sldId id="335" r:id="rId3"/>
    <p:sldId id="300" r:id="rId4"/>
    <p:sldId id="388" r:id="rId5"/>
    <p:sldId id="301" r:id="rId6"/>
    <p:sldId id="380" r:id="rId7"/>
    <p:sldId id="369" r:id="rId8"/>
    <p:sldId id="370" r:id="rId9"/>
    <p:sldId id="381" r:id="rId10"/>
    <p:sldId id="372" r:id="rId11"/>
    <p:sldId id="373" r:id="rId12"/>
    <p:sldId id="374" r:id="rId13"/>
    <p:sldId id="375" r:id="rId14"/>
    <p:sldId id="376" r:id="rId15"/>
    <p:sldId id="377" r:id="rId16"/>
    <p:sldId id="340" r:id="rId17"/>
    <p:sldId id="354" r:id="rId18"/>
    <p:sldId id="328" r:id="rId19"/>
    <p:sldId id="346" r:id="rId20"/>
    <p:sldId id="382" r:id="rId21"/>
    <p:sldId id="329" r:id="rId22"/>
    <p:sldId id="330" r:id="rId23"/>
    <p:sldId id="280" r:id="rId24"/>
    <p:sldId id="383" r:id="rId25"/>
    <p:sldId id="347" r:id="rId26"/>
    <p:sldId id="315" r:id="rId27"/>
    <p:sldId id="379" r:id="rId28"/>
    <p:sldId id="332" r:id="rId29"/>
    <p:sldId id="331" r:id="rId30"/>
    <p:sldId id="384" r:id="rId31"/>
    <p:sldId id="358" r:id="rId32"/>
    <p:sldId id="348" r:id="rId33"/>
    <p:sldId id="355" r:id="rId34"/>
    <p:sldId id="385" r:id="rId35"/>
    <p:sldId id="323" r:id="rId36"/>
    <p:sldId id="341" r:id="rId37"/>
    <p:sldId id="310" r:id="rId38"/>
    <p:sldId id="387" r:id="rId39"/>
    <p:sldId id="350" r:id="rId40"/>
    <p:sldId id="353" r:id="rId41"/>
    <p:sldId id="318" r:id="rId42"/>
  </p:sldIdLst>
  <p:sldSz cx="9144000" cy="6858000" type="screen4x3"/>
  <p:notesSz cx="6881813" cy="9296400"/>
  <p:custDataLst>
    <p:tags r:id="rId4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19" autoAdjust="0"/>
    <p:restoredTop sz="94671" autoAdjust="0"/>
  </p:normalViewPr>
  <p:slideViewPr>
    <p:cSldViewPr>
      <p:cViewPr>
        <p:scale>
          <a:sx n="76" d="100"/>
          <a:sy n="76" d="100"/>
        </p:scale>
        <p:origin x="-350" y="-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2982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73957CA-E3F8-49D5-8E9F-6A2F74BC77D1}" type="datetimeFigureOut">
              <a:rPr lang="en-US"/>
              <a:pPr>
                <a:defRPr/>
              </a:pPr>
              <a:t>3/8/2013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D4205E9-8E91-4F65-9FF2-D7EA22BEA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2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B586D5B-5BE9-4AAD-9EF6-E9A5D407E173}" type="datetimeFigureOut">
              <a:rPr lang="en-US"/>
              <a:pPr>
                <a:defRPr/>
              </a:pPr>
              <a:t>3/8/2013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B0AFFF3-D68B-45FE-9F3D-99CF184FA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687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E0146B-484F-4562-AF16-7A4F63E94C6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36623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605588"/>
            <a:ext cx="9139238" cy="2778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3617913"/>
            <a:ext cx="9147175" cy="2159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468313" y="1773238"/>
            <a:ext cx="7989887" cy="16557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68313" y="3886200"/>
            <a:ext cx="7304087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605588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4AA6B-B476-4066-B501-A2D6F4F095E9}" type="datetime1">
              <a:rPr lang="en-US"/>
              <a:pPr>
                <a:defRPr/>
              </a:pPr>
              <a:t>3/8/2013</a:t>
            </a:fld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05588"/>
            <a:ext cx="28956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605588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E9814-1D4A-4F1E-BD48-08F092177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70DC4-88D1-4F35-BED1-8EDEF16246E7}" type="datetime1">
              <a:rPr lang="en-US"/>
              <a:pPr>
                <a:defRPr/>
              </a:pPr>
              <a:t>3/8/2013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B65DA-9B74-4161-A16E-58B7765407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45512-50CA-4E91-8AC9-B0C121476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7025" y="260350"/>
            <a:ext cx="2071688" cy="5832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67425" cy="5832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35CA3-A404-44E3-89BD-718AB4BB25BF}" type="datetime1">
              <a:rPr lang="en-US"/>
              <a:pPr>
                <a:defRPr/>
              </a:pPr>
              <a:t>3/8/2013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16DDC-107B-4F43-ABE9-B1DC85F6B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B6B26-7265-4BBF-A3A6-F0D3C8700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91513" cy="720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84313"/>
            <a:ext cx="8291513" cy="4608512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81432-ED2A-4F4B-84F7-0E061C696A4E}" type="datetime1">
              <a:rPr lang="en-US"/>
              <a:pPr>
                <a:defRPr/>
              </a:pPr>
              <a:t>3/8/2013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4CD2B-EED0-4A8D-9C0B-28C3CFF28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5D3EA-AB78-47AB-B74E-27C2B69006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91513" cy="720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484313"/>
            <a:ext cx="8291513" cy="4608512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9D4C5-9E04-4539-9D65-E05B1B24AA15}" type="datetime1">
              <a:rPr lang="en-US"/>
              <a:pPr>
                <a:defRPr/>
              </a:pPr>
              <a:t>3/8/2013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0E303-24EC-478B-8368-1052A0A89A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F5D33-B112-4E89-B54B-B268F15D9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91513" cy="720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84313"/>
            <a:ext cx="4068763" cy="4608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484313"/>
            <a:ext cx="4070350" cy="4608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9ABF7-2496-4466-A70E-1A47E1FF662F}" type="datetime1">
              <a:rPr lang="en-US"/>
              <a:pPr>
                <a:defRPr/>
              </a:pPr>
              <a:t>3/8/2013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5A372-559D-46E7-97EC-50273541CC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9A664-5405-4471-9372-91AFE0B454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78600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394C5-ABA4-4F70-8610-9AA8150C6070}" type="datetime1">
              <a:rPr lang="en-US"/>
              <a:pPr>
                <a:defRPr/>
              </a:pPr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78600"/>
            <a:ext cx="28956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78600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E32D3-271C-4325-95E0-B2A1283C47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5A2CA-AF0C-470F-82CA-257DD4768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A94BA-5767-4E3D-8CC1-C0117900FA3D}" type="datetime1">
              <a:rPr lang="en-US"/>
              <a:pPr>
                <a:defRPr/>
              </a:pPr>
              <a:t>3/8/2013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68763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484313"/>
            <a:ext cx="407035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D958E-97BC-4FA7-B051-538FA097BAB5}" type="datetime1">
              <a:rPr lang="en-US"/>
              <a:pPr>
                <a:defRPr/>
              </a:pPr>
              <a:t>3/8/2013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12B4A-8874-426B-863B-FA160F5D1F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7214A-B8AF-430A-AFD7-03A123589C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14BD0-BC15-410C-91C2-CF2370201148}" type="datetime1">
              <a:rPr lang="en-US"/>
              <a:pPr>
                <a:defRPr/>
              </a:pPr>
              <a:t>3/8/2013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D16A6-BEA3-41EE-8C36-BE816E115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8BE60-4D04-486A-9E10-FC683B00AA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8F7B8-8788-4896-9179-FDB70FE2C578}" type="datetime1">
              <a:rPr lang="en-US"/>
              <a:pPr>
                <a:defRPr/>
              </a:pPr>
              <a:t>3/8/2013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B0089-1AAB-4C94-9E5B-44DE979533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7CF98-CDA2-455B-B351-2CA613723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5712A-422C-4F35-B307-FB55716B1F5C}" type="datetime1">
              <a:rPr lang="en-US"/>
              <a:pPr>
                <a:defRPr/>
              </a:pPr>
              <a:t>3/8/2013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83154-E691-40CD-BF4A-538818868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E2733-A2BB-4C78-A56F-E03B0E4D3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EE119-0BE9-4745-84E4-65E5CE215443}" type="datetime1">
              <a:rPr lang="en-US"/>
              <a:pPr>
                <a:defRPr/>
              </a:pPr>
              <a:t>3/8/2013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E8733-BFA8-4883-88CC-AA939E2399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61793-291F-4AB2-B34B-105BD7C73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5AE0A-F78D-46A9-8E26-895216B8CEBC}" type="datetime1">
              <a:rPr lang="en-US"/>
              <a:pPr>
                <a:defRPr/>
              </a:pPr>
              <a:t>3/8/2013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339B3-F229-4FF0-A06C-4636B722B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15010-5840-4EB6-AADD-5F57F42810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-3175" y="0"/>
            <a:ext cx="9144000" cy="11969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308725"/>
            <a:ext cx="9139238" cy="2778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-3175" y="1089025"/>
            <a:ext cx="9147175" cy="2159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0350"/>
            <a:ext cx="82915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3"/>
            <a:ext cx="829151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08725"/>
            <a:ext cx="2133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6B24C003-742C-42E4-A0DE-7C92E7EDC628}" type="datetime1">
              <a:rPr lang="en-US"/>
              <a:pPr>
                <a:defRPr/>
              </a:pPr>
              <a:t>3/8/2013</a:t>
            </a:fld>
            <a:endParaRPr lang="en-U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08725"/>
            <a:ext cx="2895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08725"/>
            <a:ext cx="2895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08725"/>
            <a:ext cx="2133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C97DF584-D9B0-4DC8-91EF-6A9125A0B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08725"/>
            <a:ext cx="2133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1B0DF13E-50FC-42A8-B264-F8491D02A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6605588"/>
            <a:ext cx="9139238" cy="2778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oleObject" Target="../embeddings/Microsoft_Excel_97-2003_Worksheet1.xls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befi.allianzgi.com/en/Topics/Pages/save-more-tomorrow.aspx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png"/><Relationship Id="rId4" Type="http://schemas.openxmlformats.org/officeDocument/2006/relationships/oleObject" Target="../embeddings/Microsoft_Excel_97-2003_Worksheet2.xls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oleObject" Target="../embeddings/Microsoft_Excel_97-2003_Worksheet3.xls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farm1.static.flickr.com/140/325267797_39f37a9c4b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hyperlink" Target="http://farm1.static.flickr.com/142/325266045_228699147e.jpg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Psychology and Personal Finance</a:t>
            </a:r>
          </a:p>
        </p:txBody>
      </p:sp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Prospect Theory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3"/>
          </p:nvPr>
        </p:nvSpPr>
        <p:spPr>
          <a:xfrm>
            <a:off x="457200" y="6308725"/>
            <a:ext cx="2133600" cy="279400"/>
          </a:xfrm>
        </p:spPr>
        <p:txBody>
          <a:bodyPr/>
          <a:lstStyle/>
          <a:p>
            <a:pPr algn="l">
              <a:defRPr/>
            </a:pPr>
            <a:fld id="{58C31E81-1A9C-49B7-8AF1-41D70A97BE85}" type="slidenum">
              <a:rPr lang="en-US"/>
              <a:pPr algn="l">
                <a:defRPr/>
              </a:pPr>
              <a:t>10</a:t>
            </a:fld>
            <a:endParaRPr lang="en-US"/>
          </a:p>
        </p:txBody>
      </p:sp>
      <p:pic>
        <p:nvPicPr>
          <p:cNvPr id="33795" name="Picture 2" descr="frankround4"/>
          <p:cNvPicPr>
            <a:picLocks noChangeAspect="1" noChangeArrowheads="1"/>
          </p:cNvPicPr>
          <p:nvPr/>
        </p:nvPicPr>
        <p:blipFill>
          <a:blip r:embed="rId2"/>
          <a:srcRect l="1050" t="3937" r="1050" b="3937"/>
          <a:stretch>
            <a:fillRect/>
          </a:stretch>
        </p:blipFill>
        <p:spPr bwMode="auto">
          <a:xfrm>
            <a:off x="0" y="0"/>
            <a:ext cx="9185275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0" y="6248400"/>
            <a:ext cx="7542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Source: Post, et. al (2008)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667000" y="5791200"/>
            <a:ext cx="3810000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tabLst>
                <a:tab pos="4484688" algn="r"/>
              </a:tabLst>
              <a:defRPr/>
            </a:pPr>
            <a:r>
              <a:rPr lang="en-US" b="1" dirty="0">
                <a:latin typeface="Arial" charset="0"/>
              </a:rPr>
              <a:t>What would YOU do?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667000" y="6172200"/>
            <a:ext cx="3810000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tabLst>
                <a:tab pos="4484688" algn="r"/>
              </a:tabLst>
              <a:defRPr/>
            </a:pPr>
            <a:r>
              <a:rPr lang="en-US" b="1" dirty="0">
                <a:latin typeface="Arial" charset="0"/>
              </a:rPr>
              <a:t>Mean = 95,004</a:t>
            </a:r>
          </a:p>
        </p:txBody>
      </p:sp>
      <p:sp>
        <p:nvSpPr>
          <p:cNvPr id="8" name="Rectangle 7"/>
          <p:cNvSpPr/>
          <p:nvPr/>
        </p:nvSpPr>
        <p:spPr>
          <a:xfrm rot="20485566">
            <a:off x="2798276" y="3738832"/>
            <a:ext cx="3531736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NO DEAL!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3"/>
          </p:nvPr>
        </p:nvSpPr>
        <p:spPr>
          <a:xfrm>
            <a:off x="457200" y="6308725"/>
            <a:ext cx="2133600" cy="279400"/>
          </a:xfrm>
        </p:spPr>
        <p:txBody>
          <a:bodyPr/>
          <a:lstStyle/>
          <a:p>
            <a:pPr algn="l">
              <a:defRPr/>
            </a:pPr>
            <a:fld id="{384D8853-AC24-4F8B-B082-31F83F36BEE4}" type="slidenum">
              <a:rPr lang="en-US"/>
              <a:pPr algn="l">
                <a:defRPr/>
              </a:pPr>
              <a:t>11</a:t>
            </a:fld>
            <a:endParaRPr lang="en-US"/>
          </a:p>
        </p:txBody>
      </p:sp>
      <p:pic>
        <p:nvPicPr>
          <p:cNvPr id="34819" name="Picture 2" descr="frankround5"/>
          <p:cNvPicPr>
            <a:picLocks noChangeAspect="1" noChangeArrowheads="1"/>
          </p:cNvPicPr>
          <p:nvPr/>
        </p:nvPicPr>
        <p:blipFill>
          <a:blip r:embed="rId2"/>
          <a:srcRect l="1050" t="3937" r="1050" b="3937"/>
          <a:stretch>
            <a:fillRect/>
          </a:stretch>
        </p:blipFill>
        <p:spPr bwMode="auto">
          <a:xfrm>
            <a:off x="0" y="0"/>
            <a:ext cx="9185275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0" y="6248400"/>
            <a:ext cx="7542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Source: Post, et. al (2008)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667000" y="5791200"/>
            <a:ext cx="3810000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tabLst>
                <a:tab pos="4484688" algn="r"/>
              </a:tabLst>
              <a:defRPr/>
            </a:pPr>
            <a:r>
              <a:rPr lang="en-US" b="1" dirty="0">
                <a:latin typeface="Arial" charset="0"/>
              </a:rPr>
              <a:t>What would YOU do?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667000" y="6172200"/>
            <a:ext cx="3810000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tabLst>
                <a:tab pos="4484688" algn="r"/>
              </a:tabLst>
              <a:defRPr/>
            </a:pPr>
            <a:r>
              <a:rPr lang="en-US" b="1" dirty="0">
                <a:latin typeface="Arial" charset="0"/>
              </a:rPr>
              <a:t>Mean = 85,005</a:t>
            </a:r>
          </a:p>
        </p:txBody>
      </p:sp>
      <p:sp>
        <p:nvSpPr>
          <p:cNvPr id="8" name="Rectangle 7"/>
          <p:cNvSpPr/>
          <p:nvPr/>
        </p:nvSpPr>
        <p:spPr>
          <a:xfrm rot="20485566">
            <a:off x="2798276" y="3738831"/>
            <a:ext cx="3531736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NO DEAL!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3"/>
          </p:nvPr>
        </p:nvSpPr>
        <p:spPr>
          <a:xfrm>
            <a:off x="457200" y="6308725"/>
            <a:ext cx="2133600" cy="279400"/>
          </a:xfrm>
        </p:spPr>
        <p:txBody>
          <a:bodyPr/>
          <a:lstStyle/>
          <a:p>
            <a:pPr algn="l">
              <a:defRPr/>
            </a:pPr>
            <a:fld id="{6769F3D5-92EA-4033-98BC-4CCFC6B9D1C2}" type="slidenum">
              <a:rPr lang="en-US"/>
              <a:pPr algn="l">
                <a:defRPr/>
              </a:pPr>
              <a:t>12</a:t>
            </a:fld>
            <a:endParaRPr lang="en-US"/>
          </a:p>
        </p:txBody>
      </p:sp>
      <p:pic>
        <p:nvPicPr>
          <p:cNvPr id="35843" name="Picture 2" descr="frankround6"/>
          <p:cNvPicPr>
            <a:picLocks noChangeAspect="1" noChangeArrowheads="1"/>
          </p:cNvPicPr>
          <p:nvPr/>
        </p:nvPicPr>
        <p:blipFill>
          <a:blip r:embed="rId2"/>
          <a:srcRect l="1050" t="3937" r="1050" b="3937"/>
          <a:stretch>
            <a:fillRect/>
          </a:stretch>
        </p:blipFill>
        <p:spPr bwMode="auto">
          <a:xfrm>
            <a:off x="0" y="0"/>
            <a:ext cx="9185275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0" y="6248400"/>
            <a:ext cx="7542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Source: Post, et. al (2008)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667000" y="5791200"/>
            <a:ext cx="3810000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tabLst>
                <a:tab pos="4484688" algn="r"/>
              </a:tabLst>
              <a:defRPr/>
            </a:pPr>
            <a:r>
              <a:rPr lang="en-US" b="1" dirty="0">
                <a:latin typeface="Arial" charset="0"/>
              </a:rPr>
              <a:t>What would YOU do?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667000" y="6172200"/>
            <a:ext cx="3810000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tabLst>
                <a:tab pos="4484688" algn="r"/>
              </a:tabLst>
              <a:defRPr/>
            </a:pPr>
            <a:r>
              <a:rPr lang="en-US" b="1" dirty="0">
                <a:latin typeface="Arial" charset="0"/>
              </a:rPr>
              <a:t>Mean = 102,006</a:t>
            </a:r>
          </a:p>
        </p:txBody>
      </p:sp>
      <p:sp>
        <p:nvSpPr>
          <p:cNvPr id="8" name="Rectangle 7"/>
          <p:cNvSpPr/>
          <p:nvPr/>
        </p:nvSpPr>
        <p:spPr>
          <a:xfrm rot="20485566">
            <a:off x="2798276" y="3738831"/>
            <a:ext cx="3531736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NO DEAL!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3"/>
          </p:nvPr>
        </p:nvSpPr>
        <p:spPr>
          <a:xfrm>
            <a:off x="457200" y="6308725"/>
            <a:ext cx="2133600" cy="279400"/>
          </a:xfrm>
        </p:spPr>
        <p:txBody>
          <a:bodyPr/>
          <a:lstStyle/>
          <a:p>
            <a:pPr algn="l">
              <a:defRPr/>
            </a:pPr>
            <a:fld id="{6F0BB1E8-ECB4-4C54-80A9-1CFDF2A4D38D}" type="slidenum">
              <a:rPr lang="en-US"/>
              <a:pPr algn="l">
                <a:defRPr/>
              </a:pPr>
              <a:t>13</a:t>
            </a:fld>
            <a:endParaRPr lang="en-US"/>
          </a:p>
        </p:txBody>
      </p:sp>
      <p:pic>
        <p:nvPicPr>
          <p:cNvPr id="36867" name="Picture 2" descr="frankround7"/>
          <p:cNvPicPr>
            <a:picLocks noChangeAspect="1" noChangeArrowheads="1"/>
          </p:cNvPicPr>
          <p:nvPr/>
        </p:nvPicPr>
        <p:blipFill>
          <a:blip r:embed="rId2"/>
          <a:srcRect l="1050" t="3937" r="1050" b="3937"/>
          <a:stretch>
            <a:fillRect/>
          </a:stretch>
        </p:blipFill>
        <p:spPr bwMode="auto">
          <a:xfrm>
            <a:off x="0" y="0"/>
            <a:ext cx="9185275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0" y="6248400"/>
            <a:ext cx="7542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Source: Post, et. al (2008)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667000" y="5791200"/>
            <a:ext cx="3810000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tabLst>
                <a:tab pos="4484688" algn="r"/>
              </a:tabLst>
              <a:defRPr/>
            </a:pPr>
            <a:r>
              <a:rPr lang="en-US" b="1" dirty="0">
                <a:latin typeface="Arial" charset="0"/>
              </a:rPr>
              <a:t>What would YOU do?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667000" y="6172200"/>
            <a:ext cx="3810000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tabLst>
                <a:tab pos="4484688" algn="r"/>
              </a:tabLst>
              <a:defRPr/>
            </a:pPr>
            <a:r>
              <a:rPr lang="en-US" b="1" dirty="0">
                <a:latin typeface="Arial" charset="0"/>
              </a:rPr>
              <a:t>Mean = 2,508</a:t>
            </a:r>
          </a:p>
        </p:txBody>
      </p:sp>
      <p:sp>
        <p:nvSpPr>
          <p:cNvPr id="8" name="Rectangle 7"/>
          <p:cNvSpPr/>
          <p:nvPr/>
        </p:nvSpPr>
        <p:spPr>
          <a:xfrm rot="20485566">
            <a:off x="2798276" y="3738831"/>
            <a:ext cx="3531736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NO DEAL!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3"/>
          </p:nvPr>
        </p:nvSpPr>
        <p:spPr>
          <a:xfrm>
            <a:off x="457200" y="6308725"/>
            <a:ext cx="2133600" cy="279400"/>
          </a:xfrm>
        </p:spPr>
        <p:txBody>
          <a:bodyPr/>
          <a:lstStyle/>
          <a:p>
            <a:pPr algn="l">
              <a:defRPr/>
            </a:pPr>
            <a:fld id="{26895447-3009-424E-BA5E-028704591330}" type="slidenum">
              <a:rPr lang="en-US"/>
              <a:pPr algn="l">
                <a:defRPr/>
              </a:pPr>
              <a:t>14</a:t>
            </a:fld>
            <a:endParaRPr lang="en-US"/>
          </a:p>
        </p:txBody>
      </p:sp>
      <p:pic>
        <p:nvPicPr>
          <p:cNvPr id="37891" name="Picture 2" descr="frankround8"/>
          <p:cNvPicPr>
            <a:picLocks noChangeAspect="1" noChangeArrowheads="1"/>
          </p:cNvPicPr>
          <p:nvPr/>
        </p:nvPicPr>
        <p:blipFill>
          <a:blip r:embed="rId2"/>
          <a:srcRect l="1050" t="3937" r="1050" b="3937"/>
          <a:stretch>
            <a:fillRect/>
          </a:stretch>
        </p:blipFill>
        <p:spPr bwMode="auto">
          <a:xfrm>
            <a:off x="0" y="0"/>
            <a:ext cx="9185275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0" y="6248400"/>
            <a:ext cx="7542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Source: Post, et. al (2008)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667000" y="5791200"/>
            <a:ext cx="3810000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tabLst>
                <a:tab pos="4484688" algn="r"/>
              </a:tabLst>
              <a:defRPr/>
            </a:pPr>
            <a:r>
              <a:rPr lang="en-US" b="1" dirty="0">
                <a:latin typeface="Arial" charset="0"/>
              </a:rPr>
              <a:t>What would YOU do?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667000" y="6172200"/>
            <a:ext cx="3810000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tabLst>
                <a:tab pos="4484688" algn="r"/>
              </a:tabLst>
              <a:defRPr/>
            </a:pPr>
            <a:r>
              <a:rPr lang="en-US" b="1" dirty="0">
                <a:latin typeface="Arial" charset="0"/>
              </a:rPr>
              <a:t>Mean = 3,343</a:t>
            </a:r>
          </a:p>
        </p:txBody>
      </p:sp>
      <p:sp>
        <p:nvSpPr>
          <p:cNvPr id="8" name="Rectangle 7"/>
          <p:cNvSpPr/>
          <p:nvPr/>
        </p:nvSpPr>
        <p:spPr>
          <a:xfrm rot="20485566">
            <a:off x="2798276" y="3738831"/>
            <a:ext cx="3531736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NO DEAL!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578600"/>
            <a:ext cx="2133600" cy="279400"/>
          </a:xfrm>
        </p:spPr>
        <p:txBody>
          <a:bodyPr/>
          <a:lstStyle/>
          <a:p>
            <a:pPr algn="l">
              <a:defRPr/>
            </a:pPr>
            <a:fld id="{57D38A85-8385-4A15-9CDA-5269C5B1290B}" type="slidenum">
              <a:rPr lang="en-US"/>
              <a:pPr algn="l">
                <a:defRPr/>
              </a:pPr>
              <a:t>15</a:t>
            </a:fld>
            <a:endParaRPr lang="en-US"/>
          </a:p>
        </p:txBody>
      </p:sp>
      <p:pic>
        <p:nvPicPr>
          <p:cNvPr id="38915" name="Picture 2" descr="frankkeuze"/>
          <p:cNvPicPr>
            <a:picLocks noChangeAspect="1" noChangeArrowheads="1"/>
          </p:cNvPicPr>
          <p:nvPr/>
        </p:nvPicPr>
        <p:blipFill>
          <a:blip r:embed="rId2"/>
          <a:srcRect l="1050" t="3937" r="1050" b="3937"/>
          <a:stretch>
            <a:fillRect/>
          </a:stretch>
        </p:blipFill>
        <p:spPr bwMode="auto">
          <a:xfrm>
            <a:off x="0" y="-19050"/>
            <a:ext cx="9202738" cy="692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0" y="6248400"/>
            <a:ext cx="7542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Source: Post, et. al (2008)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667000" y="5791200"/>
            <a:ext cx="3810000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tabLst>
                <a:tab pos="4484688" algn="r"/>
              </a:tabLst>
              <a:defRPr/>
            </a:pPr>
            <a:r>
              <a:rPr lang="en-US" b="1" dirty="0">
                <a:latin typeface="Arial" charset="0"/>
              </a:rPr>
              <a:t>What would YOU do?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667000" y="6172200"/>
            <a:ext cx="3810000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tabLst>
                <a:tab pos="4484688" algn="r"/>
              </a:tabLst>
              <a:defRPr/>
            </a:pPr>
            <a:r>
              <a:rPr lang="en-US" b="1" dirty="0">
                <a:latin typeface="Arial" charset="0"/>
              </a:rPr>
              <a:t>Mean = 5,005</a:t>
            </a:r>
          </a:p>
        </p:txBody>
      </p:sp>
      <p:sp>
        <p:nvSpPr>
          <p:cNvPr id="8" name="Rectangle 7"/>
          <p:cNvSpPr/>
          <p:nvPr/>
        </p:nvSpPr>
        <p:spPr>
          <a:xfrm rot="20485566">
            <a:off x="2798276" y="3738831"/>
            <a:ext cx="3531736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NO DEAL!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Deal or No Deal?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algn="ctr" eaLnBrk="1" hangingPunct="1">
              <a:buFontTx/>
              <a:buNone/>
            </a:pPr>
            <a:endParaRPr lang="en-US" dirty="0" smtClean="0"/>
          </a:p>
          <a:p>
            <a:pPr algn="ctr" eaLnBrk="1" hangingPunct="1">
              <a:buFontTx/>
              <a:buNone/>
            </a:pPr>
            <a:r>
              <a:rPr lang="en-US" dirty="0" smtClean="0"/>
              <a:t>Why did Frank play they way he did?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8B0BA6-0D73-4F04-B6A3-C7BC283D9B2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Chart 64"/>
          <p:cNvGraphicFramePr>
            <a:graphicFrameLocks/>
          </p:cNvGraphicFramePr>
          <p:nvPr/>
        </p:nvGraphicFramePr>
        <p:xfrm>
          <a:off x="914400" y="1600200"/>
          <a:ext cx="7315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6" r:id="rId4" imgW="7315834" imgH="4115157" progId="Excel.Sheet.8">
                  <p:embed/>
                </p:oleObj>
              </mc:Choice>
              <mc:Fallback>
                <p:oleObj r:id="rId4" imgW="7315834" imgH="4115157" progId="Excel.Sheet.8">
                  <p:embed/>
                  <p:pic>
                    <p:nvPicPr>
                      <p:cNvPr id="0" name="Chart 6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600200"/>
                        <a:ext cx="7315200" cy="411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Prospect Theory – Value Function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614878-E222-465E-B25D-159CE89C1A5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0" y="6019800"/>
            <a:ext cx="7542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r>
              <a:rPr lang="en-US" sz="1400">
                <a:latin typeface="Calibri" pitchFamily="34" charset="0"/>
              </a:rPr>
              <a:t>Source: Kahneman and Tversky (1979, 1991)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4114800" y="1657350"/>
            <a:ext cx="873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alibri" pitchFamily="34" charset="0"/>
              </a:rPr>
              <a:t>VALUE</a:t>
            </a: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5105400" y="4248150"/>
            <a:ext cx="21256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alibri" pitchFamily="34" charset="0"/>
              </a:rPr>
              <a:t>REFERENCE POINT</a:t>
            </a: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1335088" y="3429000"/>
            <a:ext cx="9509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alibri" pitchFamily="34" charset="0"/>
              </a:rPr>
              <a:t>LOSSES</a:t>
            </a: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6934200" y="3429000"/>
            <a:ext cx="8620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alibri" pitchFamily="34" charset="0"/>
              </a:rPr>
              <a:t>GAINS</a:t>
            </a:r>
          </a:p>
        </p:txBody>
      </p:sp>
      <p:cxnSp>
        <p:nvCxnSpPr>
          <p:cNvPr id="75" name="Straight Arrow Connector 74"/>
          <p:cNvCxnSpPr/>
          <p:nvPr/>
        </p:nvCxnSpPr>
        <p:spPr>
          <a:xfrm rot="10800000">
            <a:off x="4586288" y="3810000"/>
            <a:ext cx="533400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3124200" y="4248150"/>
            <a:ext cx="696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alibri" pitchFamily="34" charset="0"/>
              </a:rPr>
              <a:t>PAIN</a:t>
            </a: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4648200" y="2876550"/>
            <a:ext cx="12652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alibri" pitchFamily="34" charset="0"/>
              </a:rPr>
              <a:t>PLEASURE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73" grpId="0"/>
      <p:bldP spid="77" grpId="0"/>
      <p:bldP spid="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Question: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304800" y="1484313"/>
            <a:ext cx="8534400" cy="460851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Which of these two people is happier right now?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lvl="1" eaLnBrk="1" hangingPunct="1"/>
            <a:r>
              <a:rPr lang="en-US" smtClean="0"/>
              <a:t>Judy has $1,000,000 in her 401(k) and lost $100 bill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Dave has $100,000 in his 401(k) and found $100 bill</a:t>
            </a:r>
          </a:p>
          <a:p>
            <a:pPr lvl="1" eaLnBrk="1" hangingPunct="1"/>
            <a:endParaRPr lang="en-US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476CC5-275E-4B6F-B6C6-733151FAA55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Deal or No Deal Reference Point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  The Deal or No Deal player makes decisions based on a reference point: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The $1,000,000 Case?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The banker’s offer?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$0 (Everything is a gain)?</a:t>
            </a:r>
          </a:p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BBDA52-58D7-4120-A963-D36D43365B8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43013" name="Picture 2" descr="http://images.google.com/url?q=http://i17.tinypic.com/6h73myp.jpg&amp;usg=AFQjCNFi0s1jjb70qmkQsoRRIjhvXcWZT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2514600"/>
            <a:ext cx="2362200" cy="1771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3014" name="Picture 4" descr="http://msnbcmedia.msn.com/j/msnbc/Components/Photos/040627/060427_deal_hlg_5p.h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4419600"/>
            <a:ext cx="2362200" cy="1771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First, a Video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dirty="0" smtClean="0"/>
          </a:p>
          <a:p>
            <a:pPr algn="ctr" eaLnBrk="1" hangingPunct="1">
              <a:buFontTx/>
              <a:buNone/>
            </a:pPr>
            <a:endParaRPr lang="en-US" dirty="0" smtClean="0"/>
          </a:p>
          <a:p>
            <a:pPr algn="ctr" eaLnBrk="1" hangingPunct="1">
              <a:buFontTx/>
              <a:buNone/>
            </a:pPr>
            <a:r>
              <a:rPr lang="en-US" dirty="0" smtClean="0"/>
              <a:t>What is this class about?</a:t>
            </a:r>
          </a:p>
          <a:p>
            <a:pPr algn="ctr" eaLnBrk="1" hangingPunct="1">
              <a:buFontTx/>
              <a:buNone/>
            </a:pPr>
            <a:endParaRPr lang="en-US" dirty="0" smtClean="0"/>
          </a:p>
          <a:p>
            <a:pPr algn="ctr" eaLnBrk="1" hangingPunct="1">
              <a:buFontTx/>
              <a:buNone/>
            </a:pPr>
            <a:r>
              <a:rPr lang="en-US" dirty="0" smtClean="0">
                <a:hlinkClick r:id="rId2"/>
              </a:rPr>
              <a:t>http://befi.allianzgi.com/en/Topics/Pages/save-more-tomorrow.aspx#</a:t>
            </a:r>
            <a:endParaRPr lang="en-US" dirty="0" smtClean="0"/>
          </a:p>
          <a:p>
            <a:pPr algn="ctr" eaLnBrk="1" hangingPunct="1">
              <a:buFontTx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46E53E-1CB0-43CA-BBC7-14F1935C4CC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Prospect Theory Recap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en-US" smtClean="0"/>
              <a:t>Reference Point</a:t>
            </a:r>
          </a:p>
          <a:p>
            <a:pPr marL="914400" lvl="1" indent="-514350" eaLnBrk="1" hangingPunct="1"/>
            <a:r>
              <a:rPr lang="en-US" smtClean="0"/>
              <a:t>Decisions are made based on the reference point, which can change with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F1570-B081-4BD7-A245-E791C9DA636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Question: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   Consider the following bet: I flip a coin –either you win $200 or you lose $100.  Are you willing to play it for real money right now?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66FB2B-3E5F-40D0-967F-8B91531B243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>
              <a:cs typeface="Arial" charset="0"/>
            </a:endParaRPr>
          </a:p>
        </p:txBody>
      </p:sp>
      <p:sp>
        <p:nvSpPr>
          <p:cNvPr id="45061" name="Text Box 4"/>
          <p:cNvSpPr txBox="1">
            <a:spLocks noChangeArrowheads="1"/>
          </p:cNvSpPr>
          <p:nvPr/>
        </p:nvSpPr>
        <p:spPr bwMode="auto">
          <a:xfrm>
            <a:off x="0" y="6019800"/>
            <a:ext cx="7542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r>
              <a:rPr lang="en-US" sz="1400">
                <a:latin typeface="Calibri" pitchFamily="34" charset="0"/>
              </a:rPr>
              <a:t>Source: Samuelson (1969)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Do People Reject The Bet?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Samuelson’s bet is a great investment, since you “invest” $100 and you either lose it or get $300 back.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/>
            <a:r>
              <a:rPr lang="en-US" smtClean="0"/>
              <a:t>There is really no “risk” in losing $100 (other than looking foolish in front of the class).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/>
            <a:r>
              <a:rPr lang="en-US" smtClean="0"/>
              <a:t>Yet, most people reject the bet.  Why?</a:t>
            </a:r>
          </a:p>
          <a:p>
            <a:pPr eaLnBrk="1" hangingPunct="1"/>
            <a:endParaRPr lang="en-US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44DD5F-8258-4596-BC0D-72338F3A2C1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Loss Aversion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Losses loom larger than gains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pain of a loss is twice as great as the pleasure of a gain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We simply hate to lose – even small amounts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07F2DB-071D-44C9-8634-B71497AE820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Prospect Theory Recap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en-US" smtClean="0"/>
              <a:t>Reference Point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smtClean="0"/>
              <a:t>Loss Aversion</a:t>
            </a:r>
          </a:p>
          <a:p>
            <a:pPr marL="914400" lvl="1" indent="-514350" eaLnBrk="1" hangingPunct="1"/>
            <a:r>
              <a:rPr lang="en-US" smtClean="0"/>
              <a:t>The pain of a loss is greater than the pleasure of an equal gain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5F0C2-E932-41D9-9B0E-CCA7298E231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Question: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   You purchase a stock at $32 and it is now selling at $40.  In the next period, it is equally likely that it will increase or decrease by $10.  Would you: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marL="971550" lvl="1" indent="-514350" eaLnBrk="1" hangingPunct="1">
              <a:buFontTx/>
              <a:buAutoNum type="alphaUcParenBoth"/>
            </a:pPr>
            <a:r>
              <a:rPr lang="en-US" sz="3200" smtClean="0"/>
              <a:t>Sell and realize an $8 gain OR</a:t>
            </a:r>
          </a:p>
          <a:p>
            <a:pPr marL="971550" lvl="1" indent="-514350" eaLnBrk="1" hangingPunct="1">
              <a:buFontTx/>
              <a:buAutoNum type="alphaUcParenBoth"/>
            </a:pPr>
            <a:r>
              <a:rPr lang="en-US" sz="3200" smtClean="0"/>
              <a:t>Hold on for a 50/50 shot at another gain or a loss?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C12CB8-88D3-4759-B591-C7B7F77624D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Question: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   You purchased stock for $50 and it is now selling at $40.  In the next period, it is equally likely that it will increase or decrease by $10.  Would you:</a:t>
            </a:r>
          </a:p>
          <a:p>
            <a:pPr eaLnBrk="1" hangingPunct="1"/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	(A) Sell and realize a $10 loss?   OR</a:t>
            </a:r>
          </a:p>
          <a:p>
            <a:pPr eaLnBrk="1" hangingPunct="1">
              <a:buFontTx/>
              <a:buNone/>
            </a:pPr>
            <a:r>
              <a:rPr lang="en-US" smtClean="0"/>
              <a:t>	(B) Hold on for a 50/50 shot at another loss or breaking even?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6B2FC8-8911-4D27-B58A-B0A1169F093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Stock Performance	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algn="ctr" eaLnBrk="1" hangingPunct="1">
              <a:buFontTx/>
              <a:buNone/>
            </a:pPr>
            <a:r>
              <a:rPr lang="en-US" smtClean="0"/>
              <a:t>Why does the historical performance of the stock affect your decision?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1D4157-FB7E-4F94-B410-1614FF1BEAC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Break Even Effect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Losers become more willing to take on risk in an attempt to break even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On Deal or No Deal, 56% reject any given “deal”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After bad fortune, rejection increases to 79%  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017C7E-72E4-4886-924E-6F1838BC490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>
              <a:cs typeface="Arial" charset="0"/>
            </a:endParaRPr>
          </a:p>
        </p:txBody>
      </p:sp>
      <p:sp>
        <p:nvSpPr>
          <p:cNvPr id="52229" name="Text Box 4"/>
          <p:cNvSpPr txBox="1">
            <a:spLocks noChangeArrowheads="1"/>
          </p:cNvSpPr>
          <p:nvPr/>
        </p:nvSpPr>
        <p:spPr bwMode="auto">
          <a:xfrm>
            <a:off x="0" y="6019800"/>
            <a:ext cx="7542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r>
              <a:rPr lang="en-US" sz="1400">
                <a:latin typeface="Calibri" pitchFamily="34" charset="0"/>
              </a:rPr>
              <a:t>Source: Post, et. al (2008)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Prospect Theory Continued</a:t>
            </a:r>
          </a:p>
        </p:txBody>
      </p:sp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F26302-C750-4479-96EA-8DDC438986C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>
              <a:cs typeface="Arial" charset="0"/>
            </a:endParaRP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0" y="6019800"/>
            <a:ext cx="7542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r>
              <a:rPr lang="en-US" sz="1400">
                <a:latin typeface="Calibri" pitchFamily="34" charset="0"/>
              </a:rPr>
              <a:t>Source: Kahneman and Tversky (1979, 1991)</a:t>
            </a:r>
          </a:p>
        </p:txBody>
      </p:sp>
      <p:graphicFrame>
        <p:nvGraphicFramePr>
          <p:cNvPr id="53253" name="Object 1"/>
          <p:cNvGraphicFramePr>
            <a:graphicFrameLocks noGrp="1"/>
          </p:cNvGraphicFramePr>
          <p:nvPr/>
        </p:nvGraphicFramePr>
        <p:xfrm>
          <a:off x="914400" y="1600200"/>
          <a:ext cx="7315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7" r:id="rId4" imgW="7315834" imgH="4115157" progId="Excel.Sheet.8">
                  <p:embed/>
                </p:oleObj>
              </mc:Choice>
              <mc:Fallback>
                <p:oleObj r:id="rId4" imgW="7315834" imgH="4115157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600200"/>
                        <a:ext cx="7315200" cy="411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5334000" y="2571750"/>
            <a:ext cx="1527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alibri" pitchFamily="34" charset="0"/>
              </a:rPr>
              <a:t>RISK AVERSE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1873250" y="4419600"/>
            <a:ext cx="1631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alibri" pitchFamily="34" charset="0"/>
              </a:rPr>
              <a:t>RISK SEEKING</a:t>
            </a: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4114800" y="1581150"/>
            <a:ext cx="873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alibri" pitchFamily="34" charset="0"/>
              </a:rPr>
              <a:t>VALUE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1258888" y="3333750"/>
            <a:ext cx="9509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alibri" pitchFamily="34" charset="0"/>
              </a:rPr>
              <a:t>LOSSES</a:t>
            </a: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6934200" y="3333750"/>
            <a:ext cx="8620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alibri" pitchFamily="34" charset="0"/>
              </a:rPr>
              <a:t>GAINS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67" grpId="0"/>
      <p:bldP spid="6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Course Overview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600" dirty="0" smtClean="0"/>
              <a:t>Prospect Theory</a:t>
            </a:r>
          </a:p>
          <a:p>
            <a:pPr eaLnBrk="1" hangingPunct="1"/>
            <a:r>
              <a:rPr lang="en-US" sz="2600" dirty="0" smtClean="0"/>
              <a:t>Heuristics and Biases</a:t>
            </a:r>
          </a:p>
          <a:p>
            <a:pPr eaLnBrk="1" hangingPunct="1"/>
            <a:r>
              <a:rPr lang="en-US" sz="2600" dirty="0" smtClean="0"/>
              <a:t>Sub-Optimal Spending</a:t>
            </a:r>
          </a:p>
          <a:p>
            <a:pPr eaLnBrk="1" hangingPunct="1"/>
            <a:r>
              <a:rPr lang="en-US" sz="2600" dirty="0" smtClean="0"/>
              <a:t>Investment Mistakes</a:t>
            </a:r>
          </a:p>
          <a:p>
            <a:pPr eaLnBrk="1" hangingPunct="1"/>
            <a:r>
              <a:rPr lang="en-US" sz="2600" dirty="0" smtClean="0"/>
              <a:t>Retirement</a:t>
            </a:r>
          </a:p>
          <a:p>
            <a:pPr eaLnBrk="1" hangingPunct="1"/>
            <a:r>
              <a:rPr lang="en-US" sz="2600" dirty="0" smtClean="0"/>
              <a:t>Money and Happiness</a:t>
            </a:r>
          </a:p>
          <a:p>
            <a:pPr eaLnBrk="1" hangingPunct="1"/>
            <a:r>
              <a:rPr lang="en-US" sz="2600" dirty="0" smtClean="0"/>
              <a:t>Behavioral Finance in Action</a:t>
            </a:r>
          </a:p>
          <a:p>
            <a:pPr eaLnBrk="1" hangingPunct="1"/>
            <a:r>
              <a:rPr lang="en-US" sz="2600" dirty="0" smtClean="0"/>
              <a:t>Team Presentations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89A7C6-DE20-40C9-9785-D1F7BE0A4D2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Prospect Theory Recap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en-US" smtClean="0"/>
              <a:t>Reference Point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smtClean="0"/>
              <a:t>Loss Aversion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smtClean="0"/>
              <a:t>Break Even Effect</a:t>
            </a:r>
          </a:p>
          <a:p>
            <a:pPr marL="914400" lvl="1" indent="-514350" eaLnBrk="1" hangingPunct="1"/>
            <a:r>
              <a:rPr lang="en-US" smtClean="0"/>
              <a:t>When experiencing losses, people tend to exhibit risk seeking behavior to “break even”</a:t>
            </a:r>
          </a:p>
          <a:p>
            <a:pPr marL="514350" indent="-514350" eaLnBrk="1" hangingPunct="1">
              <a:buFontTx/>
              <a:buAutoNum type="arabicPeriod"/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F82E4-8DC6-48BB-BAB9-25040C150CDC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Content Placeholder 4"/>
          <p:cNvGraphicFramePr>
            <a:graphicFrameLocks/>
          </p:cNvGraphicFramePr>
          <p:nvPr/>
        </p:nvGraphicFramePr>
        <p:xfrm>
          <a:off x="1600200" y="1981200"/>
          <a:ext cx="586740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2" r:id="rId4" imgW="5864860" imgH="3279932" progId="Excel.Sheet.8">
                  <p:embed/>
                </p:oleObj>
              </mc:Choice>
              <mc:Fallback>
                <p:oleObj r:id="rId4" imgW="5864860" imgH="3279932" progId="Excel.Sheet.8">
                  <p:embed/>
                  <p:pic>
                    <p:nvPicPr>
                      <p:cNvPr id="0" name="Content Placeholder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981200"/>
                        <a:ext cx="5867400" cy="327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Prospect Theory – Weighting Function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636E46-D826-4AFD-8DD9-AD612911FE0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55301" name="Text Box 4"/>
          <p:cNvSpPr txBox="1">
            <a:spLocks noChangeArrowheads="1"/>
          </p:cNvSpPr>
          <p:nvPr/>
        </p:nvSpPr>
        <p:spPr bwMode="auto">
          <a:xfrm>
            <a:off x="0" y="6019800"/>
            <a:ext cx="7542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r>
              <a:rPr lang="en-US" sz="1400">
                <a:latin typeface="Calibri" pitchFamily="34" charset="0"/>
              </a:rPr>
              <a:t>Source: Kahneman and Tversky (1979, 1991)</a:t>
            </a:r>
          </a:p>
        </p:txBody>
      </p:sp>
      <p:sp>
        <p:nvSpPr>
          <p:cNvPr id="54" name="Oval 53"/>
          <p:cNvSpPr/>
          <p:nvPr/>
        </p:nvSpPr>
        <p:spPr>
          <a:xfrm>
            <a:off x="6096000" y="2209800"/>
            <a:ext cx="609600" cy="6096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5" name="Straight Connector 54"/>
          <p:cNvCxnSpPr>
            <a:stCxn id="56" idx="1"/>
            <a:endCxn id="54" idx="6"/>
          </p:cNvCxnSpPr>
          <p:nvPr/>
        </p:nvCxnSpPr>
        <p:spPr>
          <a:xfrm rot="10800000">
            <a:off x="6705600" y="2514600"/>
            <a:ext cx="984250" cy="69056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7689850" y="2743200"/>
            <a:ext cx="1219200" cy="9239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I-Pod Extended Warranty</a:t>
            </a:r>
          </a:p>
        </p:txBody>
      </p:sp>
      <p:pic>
        <p:nvPicPr>
          <p:cNvPr id="57" name="Picture 2" descr="http://images.appleinsider.com/product-red-ipod-mock2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85025" y="1295400"/>
            <a:ext cx="22050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Oval 61"/>
          <p:cNvSpPr/>
          <p:nvPr/>
        </p:nvSpPr>
        <p:spPr>
          <a:xfrm>
            <a:off x="2514600" y="3962400"/>
            <a:ext cx="609600" cy="6096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3" name="Straight Connector 62"/>
          <p:cNvCxnSpPr>
            <a:stCxn id="65" idx="3"/>
            <a:endCxn id="62" idx="4"/>
          </p:cNvCxnSpPr>
          <p:nvPr/>
        </p:nvCxnSpPr>
        <p:spPr>
          <a:xfrm flipV="1">
            <a:off x="1649413" y="4572000"/>
            <a:ext cx="1169987" cy="110966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4" name="Picture 6" descr="http://www.nhl-apparel.com/blog/wp-content/uploads/2008/04/lottery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1125" y="40386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49213" y="5497513"/>
            <a:ext cx="1600200" cy="36988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The Lottery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6" grpId="0" animBg="1"/>
      <p:bldP spid="62" grpId="0" animBg="1"/>
      <p:bldP spid="6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Weighting Extremes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You are less likely to win a lottery than to die by: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F2F37-1702-4632-BD3E-5591863B297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2588" y="6096000"/>
            <a:ext cx="3968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/>
          <a:lstStyle/>
          <a:p>
            <a:pPr>
              <a:defRPr/>
            </a:pPr>
            <a:r>
              <a:rPr lang="en-US" sz="1400" dirty="0">
                <a:latin typeface="+mn-lt"/>
              </a:rPr>
              <a:t>Source: http://saneok.org/files/Facts&amp;Stats/LottoFacts.pdf</a:t>
            </a:r>
          </a:p>
        </p:txBody>
      </p:sp>
      <p:pic>
        <p:nvPicPr>
          <p:cNvPr id="6" name="Picture 5" descr="lighten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314700"/>
            <a:ext cx="2586038" cy="1714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7" descr="Fotolia_bathtub2650632_X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3302000"/>
            <a:ext cx="2586038" cy="172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6" descr="ic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3302000"/>
            <a:ext cx="2586038" cy="1717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Weighting Extremes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Most iPods don’t fail within warranty period</a:t>
            </a:r>
          </a:p>
          <a:p>
            <a:pPr eaLnBrk="1" hangingPunct="1"/>
            <a:r>
              <a:rPr lang="en-US" smtClean="0"/>
              <a:t>Would you really want to use the warranty after 3 years – why not get a new iPod?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8D2D09-2BFF-4E45-A2CF-91882848149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57349" name="Picture 8" descr="http://pileofphotos.com/pics/pic_18522200118167812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581400"/>
            <a:ext cx="3200400" cy="2400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7350" name="Picture 10" descr="http://pileofphotos.com/pics/pic_676676001181678127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3581400"/>
            <a:ext cx="3200400" cy="2400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Prospect Theory Recap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en-US" smtClean="0"/>
              <a:t>Reference Point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smtClean="0"/>
              <a:t>Loss Aversion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smtClean="0"/>
              <a:t>Break Even Effect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smtClean="0"/>
              <a:t>Overweighting Small Probabilities</a:t>
            </a:r>
          </a:p>
          <a:p>
            <a:pPr marL="914400" lvl="1" indent="-514350" eaLnBrk="1" hangingPunct="1"/>
            <a:r>
              <a:rPr lang="en-US" smtClean="0"/>
              <a:t>I can win the lottery!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mtClean="0"/>
              <a:t>Underweighting Large Probabilities</a:t>
            </a:r>
          </a:p>
          <a:p>
            <a:pPr marL="914400" lvl="1" indent="-514350" eaLnBrk="1" hangingPunct="1"/>
            <a:r>
              <a:rPr lang="en-US" smtClean="0"/>
              <a:t>Almost guarantee is not enough!</a:t>
            </a:r>
          </a:p>
          <a:p>
            <a:pPr marL="514350" indent="-514350"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1156D1-1285-45D4-89F7-4B9CA88A07E5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5638800"/>
            <a:ext cx="83724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latin typeface="+mn-lt"/>
              </a:rPr>
              <a:t>Prospect Theory has even broader implications…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Endowment Effect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   People often demand much more to give up an item than they would pay to acquire it</a:t>
            </a:r>
          </a:p>
          <a:p>
            <a:pPr lvl="1" eaLnBrk="1" hangingPunct="1"/>
            <a:r>
              <a:rPr lang="en-US" smtClean="0"/>
              <a:t>When asked to choose between an iPod and $100, subjects were more likely to choose $100</a:t>
            </a:r>
          </a:p>
          <a:p>
            <a:pPr lvl="1" eaLnBrk="1" hangingPunct="1"/>
            <a:r>
              <a:rPr lang="en-US" smtClean="0"/>
              <a:t>When given an iPod and asked to trade for $100, most turned down the offer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4C0533-5707-4B88-9A16-B68170B02C2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>
              <a:cs typeface="Arial" charset="0"/>
            </a:endParaRPr>
          </a:p>
        </p:txBody>
      </p:sp>
      <p:sp>
        <p:nvSpPr>
          <p:cNvPr id="58" name="Text Box 4"/>
          <p:cNvSpPr txBox="1">
            <a:spLocks noChangeArrowheads="1"/>
          </p:cNvSpPr>
          <p:nvPr/>
        </p:nvSpPr>
        <p:spPr bwMode="auto">
          <a:xfrm>
            <a:off x="382588" y="6096000"/>
            <a:ext cx="3968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/>
          <a:lstStyle/>
          <a:p>
            <a:pPr>
              <a:defRPr/>
            </a:pPr>
            <a:r>
              <a:rPr lang="en-US" sz="1400" dirty="0">
                <a:latin typeface="+mn-lt"/>
              </a:rPr>
              <a:t>Source: http://www.livescience.com/health/080701-saving-stuff.html</a:t>
            </a:r>
          </a:p>
        </p:txBody>
      </p:sp>
      <p:pic>
        <p:nvPicPr>
          <p:cNvPr id="59398" name="Picture 4" descr="http://static.flickr.com/28/61355684_1e1b26a29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800600"/>
            <a:ext cx="27479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9" name="Picture 6" descr="http://gizmodo.com/assets/resources/2008/02/apple-ipod-classic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4587875"/>
            <a:ext cx="12858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Which Line is Longer?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algn="ctr" eaLnBrk="1" hangingPunct="1">
              <a:buFontTx/>
              <a:buNone/>
            </a:pPr>
            <a:endParaRPr lang="en-US" smtClean="0"/>
          </a:p>
          <a:p>
            <a:pPr algn="ctr" eaLnBrk="1" hangingPunct="1">
              <a:buFontTx/>
              <a:buNone/>
            </a:pPr>
            <a:r>
              <a:rPr lang="en-US" smtClean="0"/>
              <a:t>The way in which things are framed can influence judgment.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CD471D-562E-4775-A539-DB064374B52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>
              <a:cs typeface="Arial" charset="0"/>
            </a:endParaRPr>
          </a:p>
        </p:txBody>
      </p:sp>
      <p:pic>
        <p:nvPicPr>
          <p:cNvPr id="604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8413" y="1704975"/>
            <a:ext cx="40671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2" name="Text Box 4"/>
          <p:cNvSpPr txBox="1">
            <a:spLocks noChangeArrowheads="1"/>
          </p:cNvSpPr>
          <p:nvPr/>
        </p:nvSpPr>
        <p:spPr bwMode="auto">
          <a:xfrm>
            <a:off x="304800" y="6172200"/>
            <a:ext cx="1293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r>
              <a:rPr lang="en-US" sz="1400">
                <a:latin typeface="Calibri" pitchFamily="34" charset="0"/>
              </a:rPr>
              <a:t>Source: http://www.turtletrader.com/heuristics.pdf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2258219" y="2666206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690269" y="2666206"/>
            <a:ext cx="2133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Which Steak is More Appealing?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B18AF5-D4FD-4175-A920-75430D96F4D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>
              <a:cs typeface="Arial" charset="0"/>
            </a:endParaRPr>
          </a:p>
        </p:txBody>
      </p:sp>
      <p:sp>
        <p:nvSpPr>
          <p:cNvPr id="102" name="Text Box 4"/>
          <p:cNvSpPr txBox="1">
            <a:spLocks noChangeArrowheads="1"/>
          </p:cNvSpPr>
          <p:nvPr/>
        </p:nvSpPr>
        <p:spPr bwMode="auto">
          <a:xfrm>
            <a:off x="382588" y="6096000"/>
            <a:ext cx="3968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/>
          <a:lstStyle/>
          <a:p>
            <a:pPr>
              <a:defRPr/>
            </a:pPr>
            <a:r>
              <a:rPr lang="en-US" sz="1400" dirty="0">
                <a:latin typeface="+mn-lt"/>
              </a:rPr>
              <a:t>Source: </a:t>
            </a:r>
            <a:r>
              <a:rPr lang="en-US" sz="1400" dirty="0" smtClean="0">
                <a:latin typeface="+mn-lt"/>
              </a:rPr>
              <a:t>Levin and </a:t>
            </a:r>
            <a:r>
              <a:rPr lang="en-US" sz="1400" dirty="0" err="1" smtClean="0">
                <a:latin typeface="+mn-lt"/>
              </a:rPr>
              <a:t>Gaeth</a:t>
            </a:r>
            <a:r>
              <a:rPr lang="en-US" sz="1400" dirty="0" smtClean="0">
                <a:latin typeface="+mn-lt"/>
              </a:rPr>
              <a:t> (1988)</a:t>
            </a:r>
            <a:endParaRPr lang="en-US" sz="1400" dirty="0">
              <a:latin typeface="+mn-lt"/>
            </a:endParaRPr>
          </a:p>
        </p:txBody>
      </p:sp>
      <p:pic>
        <p:nvPicPr>
          <p:cNvPr id="51" name="Picture 50" descr="steak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714" y="1981200"/>
            <a:ext cx="4376737" cy="371913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Reframing Retirement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D23FC9-DEA6-455A-973A-6D19B930C79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48" name="Text Placeholder 2"/>
          <p:cNvSpPr txBox="1">
            <a:spLocks/>
          </p:cNvSpPr>
          <p:nvPr/>
        </p:nvSpPr>
        <p:spPr>
          <a:xfrm>
            <a:off x="4711700" y="2204016"/>
            <a:ext cx="3610171" cy="394278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kern="1200" baseline="0">
                <a:solidFill>
                  <a:srgbClr val="6D6E7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</a:pPr>
            <a:r>
              <a:rPr lang="en-US" b="1" dirty="0" smtClean="0">
                <a:solidFill>
                  <a:srgbClr val="1C477B"/>
                </a:solidFill>
              </a:rPr>
              <a:t>Exercise One</a:t>
            </a:r>
          </a:p>
          <a:p>
            <a:pPr>
              <a:lnSpc>
                <a:spcPts val="2200"/>
              </a:lnSpc>
            </a:pPr>
            <a:r>
              <a:rPr lang="en-US" dirty="0" smtClean="0"/>
              <a:t>Write down three expenditures you will </a:t>
            </a:r>
            <a:r>
              <a:rPr lang="en-US" b="1" dirty="0" smtClean="0"/>
              <a:t>maintain</a:t>
            </a:r>
            <a:r>
              <a:rPr lang="en-US" dirty="0" smtClean="0"/>
              <a:t> in retirement.</a:t>
            </a:r>
          </a:p>
          <a:p>
            <a:pPr marL="457200" indent="-457200">
              <a:lnSpc>
                <a:spcPts val="2200"/>
              </a:lnSpc>
              <a:spcBef>
                <a:spcPts val="1680"/>
              </a:spcBef>
              <a:buFont typeface="+mj-lt"/>
              <a:buAutoNum type="arabicPeriod"/>
            </a:pPr>
            <a:r>
              <a:rPr lang="en-US" dirty="0" smtClean="0"/>
              <a:t>______________________</a:t>
            </a:r>
          </a:p>
          <a:p>
            <a:pPr marL="457200" indent="-457200">
              <a:lnSpc>
                <a:spcPts val="2200"/>
              </a:lnSpc>
              <a:spcBef>
                <a:spcPts val="1680"/>
              </a:spcBef>
              <a:buFont typeface="+mj-lt"/>
              <a:buAutoNum type="arabicPeriod"/>
            </a:pPr>
            <a:r>
              <a:rPr lang="en-US" dirty="0" smtClean="0"/>
              <a:t>______________________</a:t>
            </a:r>
          </a:p>
          <a:p>
            <a:pPr marL="457200" indent="-457200">
              <a:lnSpc>
                <a:spcPts val="2200"/>
              </a:lnSpc>
              <a:spcBef>
                <a:spcPts val="1680"/>
              </a:spcBef>
              <a:buFont typeface="+mj-lt"/>
              <a:buAutoNum type="arabicPeriod"/>
            </a:pPr>
            <a:r>
              <a:rPr lang="en-US" dirty="0" smtClean="0"/>
              <a:t>______________________</a:t>
            </a:r>
          </a:p>
          <a:p>
            <a:pPr marL="457200" indent="-457200">
              <a:lnSpc>
                <a:spcPts val="2200"/>
              </a:lnSpc>
              <a:buFont typeface="+mj-lt"/>
              <a:buAutoNum type="arabicPeriod"/>
            </a:pPr>
            <a:endParaRPr lang="en-US" dirty="0"/>
          </a:p>
        </p:txBody>
      </p:sp>
      <p:sp>
        <p:nvSpPr>
          <p:cNvPr id="49" name="Text Placeholder 2"/>
          <p:cNvSpPr txBox="1">
            <a:spLocks/>
          </p:cNvSpPr>
          <p:nvPr/>
        </p:nvSpPr>
        <p:spPr>
          <a:xfrm>
            <a:off x="825501" y="2204016"/>
            <a:ext cx="3174999" cy="3942784"/>
          </a:xfrm>
          <a:prstGeom prst="rect">
            <a:avLst/>
          </a:prstGeom>
        </p:spPr>
        <p:txBody>
          <a:bodyPr vert="horz"/>
          <a:lstStyle>
            <a:lvl1pPr marL="347472" marR="0" indent="-347472" algn="l" defTabSz="457200" rtl="0" eaLnBrk="1" fontAlgn="auto" latinLnBrk="0" hangingPunct="1">
              <a:lnSpc>
                <a:spcPts val="2200"/>
              </a:lnSpc>
              <a:spcBef>
                <a:spcPts val="1675"/>
              </a:spcBef>
              <a:spcAft>
                <a:spcPts val="0"/>
              </a:spcAft>
              <a:buClr>
                <a:srgbClr val="009DDC"/>
              </a:buClr>
              <a:buSzTx/>
              <a:buFont typeface="Arial"/>
              <a:buChar char="•"/>
              <a:tabLst/>
              <a:defRPr sz="2000" b="0" kern="1200" baseline="0">
                <a:solidFill>
                  <a:srgbClr val="6D6E7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6D6E71"/>
              </a:buClr>
              <a:buFont typeface="Arial"/>
              <a:buChar char="•"/>
              <a:defRPr sz="2000" kern="1200">
                <a:solidFill>
                  <a:srgbClr val="6D6E7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70000"/>
              </a:lnSpc>
              <a:buFont typeface="Arial"/>
              <a:buNone/>
            </a:pPr>
            <a:r>
              <a:rPr lang="en-US" sz="10000" dirty="0" smtClean="0">
                <a:solidFill>
                  <a:srgbClr val="114C92"/>
                </a:solidFill>
              </a:rPr>
              <a:t>75%</a:t>
            </a:r>
            <a:br>
              <a:rPr lang="en-US" sz="10000" dirty="0" smtClean="0">
                <a:solidFill>
                  <a:srgbClr val="114C92"/>
                </a:solidFill>
              </a:rPr>
            </a:br>
            <a:r>
              <a:rPr lang="en-US" sz="6000" dirty="0" smtClean="0">
                <a:solidFill>
                  <a:srgbClr val="114C92"/>
                </a:solidFill>
              </a:rPr>
              <a:t>Rule</a:t>
            </a:r>
          </a:p>
          <a:p>
            <a:pPr algn="ctr"/>
            <a:endParaRPr lang="en-US" dirty="0" smtClean="0"/>
          </a:p>
          <a:p>
            <a:pPr marL="0" indent="0" algn="ctr">
              <a:lnSpc>
                <a:spcPts val="1800"/>
              </a:lnSpc>
              <a:spcBef>
                <a:spcPts val="480"/>
              </a:spcBef>
              <a:buNone/>
            </a:pPr>
            <a:r>
              <a:rPr lang="en-US" b="1" dirty="0"/>
              <a:t>How much of</a:t>
            </a:r>
          </a:p>
          <a:p>
            <a:pPr marL="0" indent="0" algn="ctr">
              <a:lnSpc>
                <a:spcPts val="1800"/>
              </a:lnSpc>
              <a:spcBef>
                <a:spcPts val="480"/>
              </a:spcBef>
              <a:buNone/>
            </a:pPr>
            <a:r>
              <a:rPr lang="en-US" b="1" dirty="0"/>
              <a:t>current spending</a:t>
            </a:r>
          </a:p>
          <a:p>
            <a:pPr marL="0" indent="0" algn="ctr">
              <a:lnSpc>
                <a:spcPts val="1800"/>
              </a:lnSpc>
              <a:spcBef>
                <a:spcPts val="480"/>
              </a:spcBef>
              <a:buNone/>
            </a:pPr>
            <a:r>
              <a:rPr lang="en-US" b="1" dirty="0"/>
              <a:t>you will </a:t>
            </a:r>
            <a:r>
              <a:rPr lang="en-US" b="1" dirty="0" smtClean="0"/>
              <a:t>maintain</a:t>
            </a:r>
            <a:endParaRPr lang="en-US" b="1" dirty="0"/>
          </a:p>
          <a:p>
            <a:pPr marL="0" indent="0" algn="ctr">
              <a:lnSpc>
                <a:spcPts val="1800"/>
              </a:lnSpc>
              <a:spcBef>
                <a:spcPts val="480"/>
              </a:spcBef>
              <a:buNone/>
            </a:pPr>
            <a:r>
              <a:rPr lang="en-US" b="1" dirty="0"/>
              <a:t>in </a:t>
            </a:r>
            <a:r>
              <a:rPr lang="en-US" b="1" dirty="0" smtClean="0"/>
              <a:t>retirement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Reframing Retirement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D23FC9-DEA6-455A-973A-6D19B930C79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48" name="Text Placeholder 2"/>
          <p:cNvSpPr txBox="1">
            <a:spLocks/>
          </p:cNvSpPr>
          <p:nvPr/>
        </p:nvSpPr>
        <p:spPr bwMode="auto">
          <a:xfrm>
            <a:off x="825501" y="2204016"/>
            <a:ext cx="3174999" cy="3942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0" i="0" u="none" strike="noStrike" kern="1200" cap="none" spc="0" normalizeH="0" baseline="0" noProof="0" smtClean="0">
                <a:ln>
                  <a:noFill/>
                </a:ln>
                <a:solidFill>
                  <a:srgbClr val="114C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25%</a:t>
            </a:r>
            <a:br>
              <a:rPr kumimoji="0" lang="en-US" sz="10000" b="0" i="0" u="none" strike="noStrike" kern="1200" cap="none" spc="0" normalizeH="0" baseline="0" noProof="0" smtClean="0">
                <a:ln>
                  <a:noFill/>
                </a:ln>
                <a:solidFill>
                  <a:srgbClr val="114C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6000" b="0" i="0" u="none" strike="noStrike" kern="1200" cap="none" spc="0" normalizeH="0" baseline="0" noProof="0" smtClean="0">
                <a:ln>
                  <a:noFill/>
                </a:ln>
                <a:solidFill>
                  <a:srgbClr val="114C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much of</a:t>
            </a:r>
          </a:p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current spending</a:t>
            </a:r>
          </a:p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 will eliminate</a:t>
            </a:r>
          </a:p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retirement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9" name="Text Placeholder 2"/>
          <p:cNvSpPr txBox="1">
            <a:spLocks/>
          </p:cNvSpPr>
          <p:nvPr/>
        </p:nvSpPr>
        <p:spPr>
          <a:xfrm>
            <a:off x="4711700" y="2204016"/>
            <a:ext cx="3610171" cy="394278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kern="1200" baseline="0">
                <a:solidFill>
                  <a:srgbClr val="6D6E7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</a:pPr>
            <a:r>
              <a:rPr lang="en-US" b="1" dirty="0" smtClean="0">
                <a:solidFill>
                  <a:srgbClr val="1C477B"/>
                </a:solidFill>
              </a:rPr>
              <a:t>Exercise Two</a:t>
            </a:r>
          </a:p>
          <a:p>
            <a:pPr>
              <a:lnSpc>
                <a:spcPts val="2200"/>
              </a:lnSpc>
            </a:pPr>
            <a:r>
              <a:rPr lang="en-US" dirty="0" smtClean="0"/>
              <a:t>Write down three expenditures you will </a:t>
            </a:r>
            <a:r>
              <a:rPr lang="en-US" b="1" dirty="0" smtClean="0"/>
              <a:t>eliminate</a:t>
            </a:r>
            <a:r>
              <a:rPr lang="en-US" dirty="0" smtClean="0"/>
              <a:t> in retirement.</a:t>
            </a:r>
          </a:p>
          <a:p>
            <a:pPr marL="457200" indent="-457200">
              <a:lnSpc>
                <a:spcPts val="2200"/>
              </a:lnSpc>
              <a:spcBef>
                <a:spcPts val="1680"/>
              </a:spcBef>
              <a:buFont typeface="+mj-lt"/>
              <a:buAutoNum type="arabicPeriod"/>
            </a:pPr>
            <a:r>
              <a:rPr lang="en-US" dirty="0" smtClean="0"/>
              <a:t>______________________</a:t>
            </a:r>
          </a:p>
          <a:p>
            <a:pPr marL="457200" indent="-457200">
              <a:lnSpc>
                <a:spcPts val="2200"/>
              </a:lnSpc>
              <a:spcBef>
                <a:spcPts val="1680"/>
              </a:spcBef>
              <a:buFont typeface="+mj-lt"/>
              <a:buAutoNum type="arabicPeriod"/>
            </a:pPr>
            <a:r>
              <a:rPr lang="en-US" dirty="0" smtClean="0"/>
              <a:t>______________________</a:t>
            </a:r>
          </a:p>
          <a:p>
            <a:pPr marL="457200" indent="-457200">
              <a:lnSpc>
                <a:spcPts val="2200"/>
              </a:lnSpc>
              <a:spcBef>
                <a:spcPts val="1680"/>
              </a:spcBef>
              <a:buFont typeface="+mj-lt"/>
              <a:buAutoNum type="arabicPeriod"/>
            </a:pPr>
            <a:r>
              <a:rPr lang="en-US" dirty="0" smtClean="0"/>
              <a:t>______________________</a:t>
            </a:r>
          </a:p>
          <a:p>
            <a:pPr marL="457200" indent="-457200">
              <a:lnSpc>
                <a:spcPts val="2200"/>
              </a:lnSpc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Overview: Today’s Lecture</a:t>
            </a:r>
            <a:endParaRPr lang="en-US" dirty="0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dirty="0" smtClean="0"/>
          </a:p>
          <a:p>
            <a:pPr algn="ctr" eaLnBrk="1" hangingPunct="1">
              <a:buFontTx/>
              <a:buNone/>
            </a:pPr>
            <a:endParaRPr lang="en-US" dirty="0" smtClean="0"/>
          </a:p>
          <a:p>
            <a:pPr algn="ctr" eaLnBrk="1" hangingPunct="1">
              <a:buFontTx/>
              <a:buNone/>
            </a:pPr>
            <a:r>
              <a:rPr lang="en-US" dirty="0" smtClean="0"/>
              <a:t>Prospect Theory:</a:t>
            </a:r>
          </a:p>
          <a:p>
            <a:pPr lvl="1" algn="ctr" eaLnBrk="1" hangingPunct="1">
              <a:buFontTx/>
              <a:buNone/>
            </a:pPr>
            <a:r>
              <a:rPr lang="en-US" dirty="0" smtClean="0"/>
              <a:t>How do we evaluate risky prospects?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46E53E-1CB0-43CA-BBC7-14F1935C4CC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228600" y="260350"/>
            <a:ext cx="8915400" cy="720725"/>
          </a:xfrm>
        </p:spPr>
        <p:txBody>
          <a:bodyPr/>
          <a:lstStyle/>
          <a:p>
            <a:pPr eaLnBrk="1" hangingPunct="1"/>
            <a:r>
              <a:rPr lang="en-US" smtClean="0"/>
              <a:t>Prospect Theory Recap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91513" cy="4953000"/>
          </a:xfrm>
        </p:spPr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en-US" smtClean="0"/>
              <a:t>Reference Point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smtClean="0"/>
              <a:t>Loss Aversion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smtClean="0"/>
              <a:t>Break Even Effect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smtClean="0"/>
              <a:t>Overweighting Small Probabilities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smtClean="0"/>
              <a:t>Underweighting Large Probabilities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smtClean="0"/>
              <a:t>Endowment Effect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smtClean="0"/>
              <a:t>Framing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6891BE-5911-4EDA-A3B4-21B2DDCA3B00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09913" y="5943600"/>
            <a:ext cx="2935287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latin typeface="+mn-lt"/>
              </a:rPr>
              <a:t>And Next Class…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6172200" y="2819400"/>
            <a:ext cx="2209800" cy="12192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5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 These Numbers OUT LOUD: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mtClean="0"/>
              <a:t>1000</a:t>
            </a:r>
          </a:p>
          <a:p>
            <a:pPr algn="ctr" eaLnBrk="1" hangingPunct="1">
              <a:buFontTx/>
              <a:buNone/>
            </a:pPr>
            <a:r>
              <a:rPr lang="en-US" smtClean="0"/>
              <a:t>     10</a:t>
            </a:r>
          </a:p>
          <a:p>
            <a:pPr algn="ctr" eaLnBrk="1" hangingPunct="1">
              <a:buFontTx/>
              <a:buNone/>
            </a:pPr>
            <a:r>
              <a:rPr lang="en-US" smtClean="0"/>
              <a:t>1000</a:t>
            </a:r>
          </a:p>
          <a:p>
            <a:pPr algn="ctr" eaLnBrk="1" hangingPunct="1">
              <a:buFontTx/>
              <a:buNone/>
            </a:pPr>
            <a:r>
              <a:rPr lang="en-US" smtClean="0"/>
              <a:t>     20</a:t>
            </a:r>
          </a:p>
          <a:p>
            <a:pPr algn="ctr" eaLnBrk="1" hangingPunct="1">
              <a:buFontTx/>
              <a:buNone/>
            </a:pPr>
            <a:r>
              <a:rPr lang="en-US" smtClean="0"/>
              <a:t>1000</a:t>
            </a:r>
          </a:p>
          <a:p>
            <a:pPr algn="ctr" eaLnBrk="1" hangingPunct="1">
              <a:buFontTx/>
              <a:buNone/>
            </a:pPr>
            <a:r>
              <a:rPr lang="en-US" smtClean="0"/>
              <a:t>     30</a:t>
            </a:r>
          </a:p>
          <a:p>
            <a:pPr algn="ctr" eaLnBrk="1" hangingPunct="1">
              <a:buFontTx/>
              <a:buNone/>
            </a:pPr>
            <a:r>
              <a:rPr lang="en-US" smtClean="0"/>
              <a:t>1000</a:t>
            </a:r>
          </a:p>
          <a:p>
            <a:pPr algn="ctr" eaLnBrk="1" hangingPunct="1">
              <a:buFontTx/>
              <a:buNone/>
            </a:pPr>
            <a:r>
              <a:rPr lang="en-US" u="sng" smtClean="0"/>
              <a:t>     40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B1B61A-0078-4041-BE7D-CF38B06107D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>
              <a:cs typeface="Arial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14400" y="3124200"/>
            <a:ext cx="2089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Calibri" pitchFamily="34" charset="0"/>
              </a:rPr>
              <a:t>Is it 5000….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324600" y="3124200"/>
            <a:ext cx="1944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Calibri" pitchFamily="34" charset="0"/>
              </a:rPr>
              <a:t>…or 4100?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09600" y="6029325"/>
            <a:ext cx="79676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Sometimes, heuristics can lead to the wrong answer!</a:t>
            </a:r>
          </a:p>
        </p:txBody>
      </p:sp>
      <p:sp>
        <p:nvSpPr>
          <p:cNvPr id="10" name="Multiply 9"/>
          <p:cNvSpPr/>
          <p:nvPr/>
        </p:nvSpPr>
        <p:spPr>
          <a:xfrm>
            <a:off x="685800" y="2362200"/>
            <a:ext cx="2286000" cy="22098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First, Let’s Play A Game…</a:t>
            </a:r>
          </a:p>
        </p:txBody>
      </p:sp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A8B844-1B11-4C8E-BAA9-7E5DF56C12A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cs typeface="Arial" charset="0"/>
            </a:endParaRPr>
          </a:p>
        </p:txBody>
      </p:sp>
      <p:pic>
        <p:nvPicPr>
          <p:cNvPr id="19460" name="Picture 2" descr="http://media.graytvinc.com/images/DOND_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600200"/>
            <a:ext cx="6064250" cy="4554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>
          <a:xfrm>
            <a:off x="6553200" y="6578600"/>
            <a:ext cx="2133600" cy="279400"/>
          </a:xfrm>
        </p:spPr>
        <p:txBody>
          <a:bodyPr/>
          <a:lstStyle/>
          <a:p>
            <a:pPr>
              <a:defRPr/>
            </a:pPr>
            <a:fld id="{CEB53ABB-3BA8-4556-A3A7-1AE1602EA0A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60350"/>
            <a:ext cx="8291513" cy="7207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Let’s Review </a:t>
            </a:r>
            <a:r>
              <a:rPr lang="en-US" sz="4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 </a:t>
            </a: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Real Episode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484313"/>
            <a:ext cx="8291513" cy="4608512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en-US" sz="3200" kern="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kern="0" dirty="0">
              <a:latin typeface="+mn-lt"/>
              <a:cs typeface="+mn-cs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3200" kern="0" dirty="0">
              <a:latin typeface="+mn-lt"/>
              <a:cs typeface="+mn-cs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3200" kern="0" dirty="0" smtClean="0">
                <a:latin typeface="+mn-lt"/>
                <a:cs typeface="+mn-cs"/>
              </a:rPr>
              <a:t>Case </a:t>
            </a:r>
            <a:r>
              <a:rPr lang="en-US" sz="3200" kern="0" dirty="0">
                <a:latin typeface="+mn-lt"/>
                <a:cs typeface="+mn-cs"/>
              </a:rPr>
              <a:t>– “Frank”, Netherlands, 1/1/05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578600"/>
            <a:ext cx="2133600" cy="279400"/>
          </a:xfrm>
        </p:spPr>
        <p:txBody>
          <a:bodyPr/>
          <a:lstStyle/>
          <a:p>
            <a:pPr algn="l">
              <a:defRPr/>
            </a:pPr>
            <a:fld id="{4301AAF4-3A4F-4150-A760-B30D37B28FB5}" type="slidenum">
              <a:rPr lang="en-US"/>
              <a:pPr algn="l">
                <a:defRPr/>
              </a:pPr>
              <a:t>7</a:t>
            </a:fld>
            <a:endParaRPr lang="en-US"/>
          </a:p>
        </p:txBody>
      </p:sp>
      <p:pic>
        <p:nvPicPr>
          <p:cNvPr id="30723" name="Picture 4" descr="frankround1"/>
          <p:cNvPicPr>
            <a:picLocks noChangeAspect="1" noChangeArrowheads="1"/>
          </p:cNvPicPr>
          <p:nvPr/>
        </p:nvPicPr>
        <p:blipFill>
          <a:blip r:embed="rId2"/>
          <a:srcRect l="1050" t="3937" r="1050" b="3937"/>
          <a:stretch>
            <a:fillRect/>
          </a:stretch>
        </p:blipFill>
        <p:spPr bwMode="auto">
          <a:xfrm>
            <a:off x="0" y="0"/>
            <a:ext cx="9185275" cy="691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0" y="6248400"/>
            <a:ext cx="7542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Source: Post, et. al (2008)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667000" y="5791200"/>
            <a:ext cx="3810000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tabLst>
                <a:tab pos="4484688" algn="r"/>
              </a:tabLst>
              <a:defRPr/>
            </a:pPr>
            <a:r>
              <a:rPr lang="en-US" b="1" dirty="0">
                <a:latin typeface="Arial" charset="0"/>
              </a:rPr>
              <a:t>What would YOU do?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667000" y="6172200"/>
            <a:ext cx="3810000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tabLst>
                <a:tab pos="4484688" algn="r"/>
              </a:tabLst>
              <a:defRPr/>
            </a:pPr>
            <a:r>
              <a:rPr lang="en-US" b="1" dirty="0">
                <a:latin typeface="Arial" charset="0"/>
              </a:rPr>
              <a:t>Mean = 383,427</a:t>
            </a:r>
          </a:p>
        </p:txBody>
      </p:sp>
      <p:sp>
        <p:nvSpPr>
          <p:cNvPr id="10" name="Rectangle 9"/>
          <p:cNvSpPr/>
          <p:nvPr/>
        </p:nvSpPr>
        <p:spPr>
          <a:xfrm rot="20485566">
            <a:off x="2798276" y="3738831"/>
            <a:ext cx="3531736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NO DEAL!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3"/>
          </p:nvPr>
        </p:nvSpPr>
        <p:spPr>
          <a:xfrm>
            <a:off x="457200" y="6308725"/>
            <a:ext cx="2133600" cy="279400"/>
          </a:xfrm>
        </p:spPr>
        <p:txBody>
          <a:bodyPr/>
          <a:lstStyle/>
          <a:p>
            <a:pPr algn="l">
              <a:defRPr/>
            </a:pPr>
            <a:fld id="{7A106B48-DD79-4A51-87AA-32C182F122BE}" type="slidenum">
              <a:rPr lang="en-US"/>
              <a:pPr algn="l">
                <a:defRPr/>
              </a:pPr>
              <a:t>8</a:t>
            </a:fld>
            <a:endParaRPr lang="en-US"/>
          </a:p>
        </p:txBody>
      </p:sp>
      <p:pic>
        <p:nvPicPr>
          <p:cNvPr id="31747" name="Picture 2" descr="frankround2"/>
          <p:cNvPicPr>
            <a:picLocks noChangeAspect="1" noChangeArrowheads="1"/>
          </p:cNvPicPr>
          <p:nvPr/>
        </p:nvPicPr>
        <p:blipFill>
          <a:blip r:embed="rId2"/>
          <a:srcRect l="1050" t="4375" r="1050" b="3937"/>
          <a:stretch>
            <a:fillRect/>
          </a:stretch>
        </p:blipFill>
        <p:spPr bwMode="auto">
          <a:xfrm>
            <a:off x="0" y="0"/>
            <a:ext cx="9220200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0" y="6248400"/>
            <a:ext cx="7542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Source: Post, et. al (2008)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667000" y="5791200"/>
            <a:ext cx="3810000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tabLst>
                <a:tab pos="4484688" algn="r"/>
              </a:tabLst>
              <a:defRPr/>
            </a:pPr>
            <a:r>
              <a:rPr lang="en-US" b="1" dirty="0">
                <a:latin typeface="Arial" charset="0"/>
              </a:rPr>
              <a:t>What would YOU do?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667000" y="6172200"/>
            <a:ext cx="3810000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tabLst>
                <a:tab pos="4484688" algn="r"/>
              </a:tabLst>
              <a:defRPr/>
            </a:pPr>
            <a:r>
              <a:rPr lang="en-US" b="1" dirty="0">
                <a:latin typeface="Arial" charset="0"/>
              </a:rPr>
              <a:t>Mean = 64,502</a:t>
            </a:r>
          </a:p>
        </p:txBody>
      </p:sp>
      <p:sp>
        <p:nvSpPr>
          <p:cNvPr id="8" name="Rectangle 7"/>
          <p:cNvSpPr/>
          <p:nvPr/>
        </p:nvSpPr>
        <p:spPr>
          <a:xfrm rot="20485566">
            <a:off x="2798276" y="3738831"/>
            <a:ext cx="3531736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NO DEAL!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3"/>
          </p:nvPr>
        </p:nvSpPr>
        <p:spPr>
          <a:xfrm>
            <a:off x="457200" y="6308725"/>
            <a:ext cx="2133600" cy="279400"/>
          </a:xfrm>
        </p:spPr>
        <p:txBody>
          <a:bodyPr/>
          <a:lstStyle/>
          <a:p>
            <a:pPr algn="l">
              <a:defRPr/>
            </a:pPr>
            <a:fld id="{5522E260-0A47-4029-9C23-5DF26D631CF0}" type="slidenum">
              <a:rPr lang="en-US"/>
              <a:pPr algn="l">
                <a:defRPr/>
              </a:pPr>
              <a:t>9</a:t>
            </a:fld>
            <a:endParaRPr lang="en-US"/>
          </a:p>
        </p:txBody>
      </p:sp>
      <p:pic>
        <p:nvPicPr>
          <p:cNvPr id="32771" name="Picture 2" descr="frankround3"/>
          <p:cNvPicPr>
            <a:picLocks noChangeAspect="1" noChangeArrowheads="1"/>
          </p:cNvPicPr>
          <p:nvPr/>
        </p:nvPicPr>
        <p:blipFill>
          <a:blip r:embed="rId2"/>
          <a:srcRect l="1050" t="3937" r="1050" b="3937"/>
          <a:stretch>
            <a:fillRect/>
          </a:stretch>
        </p:blipFill>
        <p:spPr bwMode="auto">
          <a:xfrm>
            <a:off x="0" y="0"/>
            <a:ext cx="9185275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0" y="6248400"/>
            <a:ext cx="7542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Source: Post, et. al (2008)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667000" y="5791200"/>
            <a:ext cx="3810000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tabLst>
                <a:tab pos="4484688" algn="r"/>
              </a:tabLst>
              <a:defRPr/>
            </a:pPr>
            <a:r>
              <a:rPr lang="en-US" b="1" dirty="0">
                <a:latin typeface="Arial" charset="0"/>
              </a:rPr>
              <a:t>What would YOU do?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667000" y="6172200"/>
            <a:ext cx="3810000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tabLst>
                <a:tab pos="4484688" algn="r"/>
              </a:tabLst>
              <a:defRPr/>
            </a:pPr>
            <a:r>
              <a:rPr lang="en-US" b="1" dirty="0">
                <a:latin typeface="Arial" charset="0"/>
              </a:rPr>
              <a:t>Mean = 85,230</a:t>
            </a:r>
          </a:p>
        </p:txBody>
      </p:sp>
      <p:sp>
        <p:nvSpPr>
          <p:cNvPr id="8" name="Rectangle 7"/>
          <p:cNvSpPr/>
          <p:nvPr/>
        </p:nvSpPr>
        <p:spPr>
          <a:xfrm rot="20485566">
            <a:off x="2798276" y="3738831"/>
            <a:ext cx="3531736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NO DEAL!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-CONFIG__" val="version3 20 60 515 12 4.4 3.3 0:0:0 186:223:226 0:0:0 186:223:226 aria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GRESS DOTS TITLE" val=" 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GRESS DOTS TITLE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GRESS DOTS TITLE" val=" 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GRESS DOTS TITLE" val=""/>
</p:tagLst>
</file>

<file path=ppt/theme/theme1.xml><?xml version="1.0" encoding="utf-8"?>
<a:theme xmlns:a="http://schemas.openxmlformats.org/drawingml/2006/main" name="template">
  <a:themeElements>
    <a:clrScheme name="Custom 15">
      <a:dk1>
        <a:srgbClr val="121D0B"/>
      </a:dk1>
      <a:lt1>
        <a:srgbClr val="FFFFFF"/>
      </a:lt1>
      <a:dk2>
        <a:srgbClr val="121D0B"/>
      </a:dk2>
      <a:lt2>
        <a:srgbClr val="F2F8ED"/>
      </a:lt2>
      <a:accent1>
        <a:srgbClr val="91BCF2"/>
      </a:accent1>
      <a:accent2>
        <a:srgbClr val="FFFFFF"/>
      </a:accent2>
      <a:accent3>
        <a:srgbClr val="E2EFD7"/>
      </a:accent3>
      <a:accent4>
        <a:srgbClr val="3D5A26"/>
      </a:accent4>
      <a:accent5>
        <a:srgbClr val="C8E2B8"/>
      </a:accent5>
      <a:accent6>
        <a:srgbClr val="E7E7E7"/>
      </a:accent6>
      <a:hlink>
        <a:srgbClr val="4891EA"/>
      </a:hlink>
      <a:folHlink>
        <a:srgbClr val="7AAFF0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5A58"/>
        </a:dk1>
        <a:lt1>
          <a:srgbClr val="FFFFFF"/>
        </a:lt1>
        <a:dk2>
          <a:srgbClr val="008080"/>
        </a:dk2>
        <a:lt2>
          <a:srgbClr val="FFFFCC"/>
        </a:lt2>
        <a:accent1>
          <a:srgbClr val="006462"/>
        </a:accent1>
        <a:accent2>
          <a:srgbClr val="008080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007373"/>
        </a:accent6>
        <a:hlink>
          <a:srgbClr val="00ACA8"/>
        </a:hlink>
        <a:folHlink>
          <a:srgbClr val="00444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42F61"/>
        </a:dk1>
        <a:lt1>
          <a:srgbClr val="FFFFFF"/>
        </a:lt1>
        <a:dk2>
          <a:srgbClr val="8794D5"/>
        </a:dk2>
        <a:lt2>
          <a:srgbClr val="FFFFFF"/>
        </a:lt2>
        <a:accent1>
          <a:srgbClr val="504D80"/>
        </a:accent1>
        <a:accent2>
          <a:srgbClr val="9791CA"/>
        </a:accent2>
        <a:accent3>
          <a:srgbClr val="C3C8E7"/>
        </a:accent3>
        <a:accent4>
          <a:srgbClr val="DADADA"/>
        </a:accent4>
        <a:accent5>
          <a:srgbClr val="B3B2C0"/>
        </a:accent5>
        <a:accent6>
          <a:srgbClr val="8883B7"/>
        </a:accent6>
        <a:hlink>
          <a:srgbClr val="322D5A"/>
        </a:hlink>
        <a:folHlink>
          <a:srgbClr val="544C9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DBA6"/>
        </a:lt1>
        <a:dk2>
          <a:srgbClr val="000000"/>
        </a:dk2>
        <a:lt2>
          <a:srgbClr val="FFAC31"/>
        </a:lt2>
        <a:accent1>
          <a:srgbClr val="FF9900"/>
        </a:accent1>
        <a:accent2>
          <a:srgbClr val="FFCC80"/>
        </a:accent2>
        <a:accent3>
          <a:srgbClr val="FFEAD0"/>
        </a:accent3>
        <a:accent4>
          <a:srgbClr val="000000"/>
        </a:accent4>
        <a:accent5>
          <a:srgbClr val="FFCAAA"/>
        </a:accent5>
        <a:accent6>
          <a:srgbClr val="E7B973"/>
        </a:accent6>
        <a:hlink>
          <a:srgbClr val="E68A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66CCCC"/>
        </a:dk1>
        <a:lt1>
          <a:srgbClr val="FFFFFF"/>
        </a:lt1>
        <a:dk2>
          <a:srgbClr val="2E6B6B"/>
        </a:dk2>
        <a:lt2>
          <a:srgbClr val="2E6B6B"/>
        </a:lt2>
        <a:accent1>
          <a:srgbClr val="9ADEDC"/>
        </a:accent1>
        <a:accent2>
          <a:srgbClr val="45A3A1"/>
        </a:accent2>
        <a:accent3>
          <a:srgbClr val="ADBABA"/>
        </a:accent3>
        <a:accent4>
          <a:srgbClr val="DADADA"/>
        </a:accent4>
        <a:accent5>
          <a:srgbClr val="CAECEB"/>
        </a:accent5>
        <a:accent6>
          <a:srgbClr val="3E9391"/>
        </a:accent6>
        <a:hlink>
          <a:srgbClr val="45A3A1"/>
        </a:hlink>
        <a:folHlink>
          <a:srgbClr val="9ADED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B3CCE6"/>
        </a:dk1>
        <a:lt1>
          <a:srgbClr val="FFFFFF"/>
        </a:lt1>
        <a:dk2>
          <a:srgbClr val="6698CC"/>
        </a:dk2>
        <a:lt2>
          <a:srgbClr val="FFFFFF"/>
        </a:lt2>
        <a:accent1>
          <a:srgbClr val="336599"/>
        </a:accent1>
        <a:accent2>
          <a:srgbClr val="2E4C6B"/>
        </a:accent2>
        <a:accent3>
          <a:srgbClr val="B8CAE2"/>
        </a:accent3>
        <a:accent4>
          <a:srgbClr val="DADADA"/>
        </a:accent4>
        <a:accent5>
          <a:srgbClr val="ADB8CA"/>
        </a:accent5>
        <a:accent6>
          <a:srgbClr val="294460"/>
        </a:accent6>
        <a:hlink>
          <a:srgbClr val="0B54A3"/>
        </a:hlink>
        <a:folHlink>
          <a:srgbClr val="0B73E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496B2E"/>
        </a:dk1>
        <a:lt1>
          <a:srgbClr val="CCE3B5"/>
        </a:lt1>
        <a:dk2>
          <a:srgbClr val="619933"/>
        </a:dk2>
        <a:lt2>
          <a:srgbClr val="F2F8ED"/>
        </a:lt2>
        <a:accent1>
          <a:srgbClr val="94CC66"/>
        </a:accent1>
        <a:accent2>
          <a:srgbClr val="FFFFFF"/>
        </a:accent2>
        <a:accent3>
          <a:srgbClr val="E2EFD7"/>
        </a:accent3>
        <a:accent4>
          <a:srgbClr val="3D5A26"/>
        </a:accent4>
        <a:accent5>
          <a:srgbClr val="C8E2B8"/>
        </a:accent5>
        <a:accent6>
          <a:srgbClr val="E7E7E7"/>
        </a:accent6>
        <a:hlink>
          <a:srgbClr val="4891EA"/>
        </a:hlink>
        <a:folHlink>
          <a:srgbClr val="7AAF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2215</TotalTime>
  <Words>1103</Words>
  <Application>Microsoft Office PowerPoint</Application>
  <PresentationFormat>On-screen Show (4:3)</PresentationFormat>
  <Paragraphs>277</Paragraphs>
  <Slides>41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template</vt:lpstr>
      <vt:lpstr>Microsoft Excel 97-2003 Worksheet</vt:lpstr>
      <vt:lpstr>Psychology and Personal Finance</vt:lpstr>
      <vt:lpstr>First, a Video</vt:lpstr>
      <vt:lpstr>Course Overview</vt:lpstr>
      <vt:lpstr>Overview: Today’s Lecture</vt:lpstr>
      <vt:lpstr>First, Let’s Play A Game…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Deal or No Deal?</vt:lpstr>
      <vt:lpstr>Prospect Theory – Value Function</vt:lpstr>
      <vt:lpstr>Question:</vt:lpstr>
      <vt:lpstr>Deal or No Deal Reference Point</vt:lpstr>
      <vt:lpstr>Prospect Theory Recap</vt:lpstr>
      <vt:lpstr>Question:</vt:lpstr>
      <vt:lpstr>Why Do People Reject The Bet?</vt:lpstr>
      <vt:lpstr>Loss Aversion</vt:lpstr>
      <vt:lpstr>Prospect Theory Recap</vt:lpstr>
      <vt:lpstr>Question:</vt:lpstr>
      <vt:lpstr>Question:</vt:lpstr>
      <vt:lpstr>Stock Performance </vt:lpstr>
      <vt:lpstr>Break Even Effect</vt:lpstr>
      <vt:lpstr>Prospect Theory Continued</vt:lpstr>
      <vt:lpstr>Prospect Theory Recap</vt:lpstr>
      <vt:lpstr>Prospect Theory – Weighting Function</vt:lpstr>
      <vt:lpstr>Weighting Extremes</vt:lpstr>
      <vt:lpstr>Weighting Extremes</vt:lpstr>
      <vt:lpstr>Prospect Theory Recap</vt:lpstr>
      <vt:lpstr>The Endowment Effect</vt:lpstr>
      <vt:lpstr>Which Line is Longer?</vt:lpstr>
      <vt:lpstr>Which Steak is More Appealing?</vt:lpstr>
      <vt:lpstr>Reframing Retirement</vt:lpstr>
      <vt:lpstr>Reframing Retirement</vt:lpstr>
      <vt:lpstr>Prospect Theory Recap</vt:lpstr>
      <vt:lpstr>Sum These Numbers OUT LOUD: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Behavioral Household Finance</dc:title>
  <dc:creator>Bob</dc:creator>
  <cp:lastModifiedBy>sbenartz</cp:lastModifiedBy>
  <cp:revision>88</cp:revision>
  <dcterms:created xsi:type="dcterms:W3CDTF">2008-10-06T00:23:00Z</dcterms:created>
  <dcterms:modified xsi:type="dcterms:W3CDTF">2013-03-08T17:54:12Z</dcterms:modified>
</cp:coreProperties>
</file>