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38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45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tags/tag134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41.xml" ContentType="application/vnd.openxmlformats-officedocument.presentationml.tag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notesSlides/notesSlide9.xml" ContentType="application/vnd.openxmlformats-officedocument.presentationml.notesSlide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1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E356222-8783-41EA-B647-664D9CCF503C}" type="datetimeFigureOut">
              <a:rPr lang="en-US"/>
              <a:pPr>
                <a:defRPr/>
              </a:pPr>
              <a:t>6/4/2009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014BDB7-123B-411B-92A6-11F10711E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001E59-9A2E-4B3B-A1F3-B2243BFD19D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69E8E2-EFDD-4C4D-94C7-5D00E504C32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34B310-BA6E-451C-8C99-4E0E5CBC98B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6A7F66-153F-4F02-9B93-9BCF5F654AC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B6FEE1-3899-47CB-8A35-B24498A0C70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People tend to spend exactly what they earn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87E84A-2AE5-487E-8CAE-F4DC286ECA3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68F605-C315-4B5F-8112-506F7F266B7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9DE0E3-6D0C-40A3-9EB9-9B49E57AF3C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FB465DF-203C-4000-9903-13FB8B23ACDC}" type="datetimeFigureOut">
              <a:rPr lang="en-US"/>
              <a:pPr>
                <a:defRPr/>
              </a:pPr>
              <a:t>6/4/2009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5275FF7-60A0-4713-B014-B618BC7A3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4F957-699D-4632-B939-53426C69616A}" type="datetimeFigureOut">
              <a:rPr lang="en-US"/>
              <a:pPr>
                <a:defRPr/>
              </a:pPr>
              <a:t>6/4/2009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39EEB-1150-4816-B89E-78E2F4D1B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1185C-90E1-46DF-8F30-E75B71C9F2DC}" type="datetimeFigureOut">
              <a:rPr lang="en-US"/>
              <a:pPr>
                <a:defRPr/>
              </a:pPr>
              <a:t>6/4/2009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62ACD-EA1F-4C3F-859B-03BD179CE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91513" cy="4608512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B02C3-B3D2-47DE-97B8-72E146A1D26B}" type="datetime1">
              <a:rPr lang="en-US"/>
              <a:pPr>
                <a:defRPr/>
              </a:pPr>
              <a:t>6/4/2009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A06DE-23B0-4B57-BF7E-AEFFEF6BE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270D1-830F-47C2-A7B6-E9A8F5B1F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DAA54-968E-41DE-9CF8-22CD21461203}" type="datetimeFigureOut">
              <a:rPr lang="en-US"/>
              <a:pPr>
                <a:defRPr/>
              </a:pPr>
              <a:t>6/4/2009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5CC46-DD16-4E2B-89F3-4108453FE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0ECE8-03AB-482C-ABA3-88A6106370B7}" type="datetimeFigureOut">
              <a:rPr lang="en-US"/>
              <a:pPr>
                <a:defRPr/>
              </a:pPr>
              <a:t>6/4/2009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0EFA70E-D829-4612-8364-405DE9DFB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F8C415-39D9-41FD-9D08-60AC6CECDB44}" type="datetimeFigureOut">
              <a:rPr lang="en-US"/>
              <a:pPr>
                <a:defRPr/>
              </a:pPr>
              <a:t>6/4/2009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B16CD3-9AB4-415F-B8CE-24B6C45DC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20F9BC-C528-417C-88F9-F82F2B62D403}" type="datetimeFigureOut">
              <a:rPr lang="en-US"/>
              <a:pPr>
                <a:defRPr/>
              </a:pPr>
              <a:t>6/4/2009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DB5E19-86BC-4008-AFA7-015B7FDFF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286DE-77A9-462B-9C1D-E27FDAF7D59F}" type="datetimeFigureOut">
              <a:rPr lang="en-US"/>
              <a:pPr>
                <a:defRPr/>
              </a:pPr>
              <a:t>6/4/2009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BBAED-2581-4830-9052-6AACFA3BC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3773E-BC28-4949-88A1-2FCA32D57917}" type="datetimeFigureOut">
              <a:rPr lang="en-US"/>
              <a:pPr>
                <a:defRPr/>
              </a:pPr>
              <a:t>6/4/2009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E98DD6B-39F7-4BF5-A3E9-B986A8361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8ADC5-0DD8-45DC-A9A6-951E1D017D5C}" type="datetimeFigureOut">
              <a:rPr lang="en-US"/>
              <a:pPr>
                <a:defRPr/>
              </a:pPr>
              <a:t>6/4/2009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10A09-7C71-43E5-925C-30062BC75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1B8C6FC-807A-4D3B-A357-E82CA0C8C26F}" type="datetimeFigureOut">
              <a:rPr lang="en-US"/>
              <a:pPr>
                <a:defRPr/>
              </a:pPr>
              <a:t>6/4/2009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1B8299A3-40E9-4B20-BE6D-46DB20B46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C283A9-419A-45BC-B56A-B999BE229CAF}" type="datetimeFigureOut">
              <a:rPr lang="en-US"/>
              <a:pPr>
                <a:defRPr/>
              </a:pPr>
              <a:t>6/4/2009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5C481E-8F16-4C3E-9DE0-719983726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4" r:id="rId2"/>
    <p:sldLayoutId id="2147483746" r:id="rId3"/>
    <p:sldLayoutId id="2147483747" r:id="rId4"/>
    <p:sldLayoutId id="2147483748" r:id="rId5"/>
    <p:sldLayoutId id="2147483743" r:id="rId6"/>
    <p:sldLayoutId id="2147483749" r:id="rId7"/>
    <p:sldLayoutId id="2147483742" r:id="rId8"/>
    <p:sldLayoutId id="2147483750" r:id="rId9"/>
    <p:sldLayoutId id="2147483741" r:id="rId10"/>
    <p:sldLayoutId id="2147483751" r:id="rId11"/>
    <p:sldLayoutId id="214748375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75.xml"/><Relationship Id="rId18" Type="http://schemas.openxmlformats.org/officeDocument/2006/relationships/tags" Target="../tags/tag80.xml"/><Relationship Id="rId26" Type="http://schemas.openxmlformats.org/officeDocument/2006/relationships/tags" Target="../tags/tag88.xml"/><Relationship Id="rId39" Type="http://schemas.openxmlformats.org/officeDocument/2006/relationships/tags" Target="../tags/tag101.xml"/><Relationship Id="rId21" Type="http://schemas.openxmlformats.org/officeDocument/2006/relationships/tags" Target="../tags/tag83.xml"/><Relationship Id="rId34" Type="http://schemas.openxmlformats.org/officeDocument/2006/relationships/tags" Target="../tags/tag96.xml"/><Relationship Id="rId42" Type="http://schemas.openxmlformats.org/officeDocument/2006/relationships/tags" Target="../tags/tag104.xml"/><Relationship Id="rId47" Type="http://schemas.openxmlformats.org/officeDocument/2006/relationships/image" Target="../media/image7.jpeg"/><Relationship Id="rId50" Type="http://schemas.openxmlformats.org/officeDocument/2006/relationships/image" Target="../media/image10.jpeg"/><Relationship Id="rId55" Type="http://schemas.openxmlformats.org/officeDocument/2006/relationships/image" Target="../media/image15.jpeg"/><Relationship Id="rId7" Type="http://schemas.openxmlformats.org/officeDocument/2006/relationships/tags" Target="../tags/tag69.xml"/><Relationship Id="rId12" Type="http://schemas.openxmlformats.org/officeDocument/2006/relationships/tags" Target="../tags/tag74.xml"/><Relationship Id="rId17" Type="http://schemas.openxmlformats.org/officeDocument/2006/relationships/tags" Target="../tags/tag79.xml"/><Relationship Id="rId25" Type="http://schemas.openxmlformats.org/officeDocument/2006/relationships/tags" Target="../tags/tag87.xml"/><Relationship Id="rId33" Type="http://schemas.openxmlformats.org/officeDocument/2006/relationships/tags" Target="../tags/tag95.xml"/><Relationship Id="rId38" Type="http://schemas.openxmlformats.org/officeDocument/2006/relationships/tags" Target="../tags/tag100.xml"/><Relationship Id="rId46" Type="http://schemas.openxmlformats.org/officeDocument/2006/relationships/notesSlide" Target="../notesSlides/notesSlide10.xml"/><Relationship Id="rId2" Type="http://schemas.openxmlformats.org/officeDocument/2006/relationships/tags" Target="../tags/tag64.xml"/><Relationship Id="rId16" Type="http://schemas.openxmlformats.org/officeDocument/2006/relationships/tags" Target="../tags/tag78.xml"/><Relationship Id="rId20" Type="http://schemas.openxmlformats.org/officeDocument/2006/relationships/tags" Target="../tags/tag82.xml"/><Relationship Id="rId29" Type="http://schemas.openxmlformats.org/officeDocument/2006/relationships/tags" Target="../tags/tag91.xml"/><Relationship Id="rId41" Type="http://schemas.openxmlformats.org/officeDocument/2006/relationships/tags" Target="../tags/tag103.xml"/><Relationship Id="rId54" Type="http://schemas.openxmlformats.org/officeDocument/2006/relationships/image" Target="../media/image14.png"/><Relationship Id="rId1" Type="http://schemas.openxmlformats.org/officeDocument/2006/relationships/tags" Target="../tags/tag63.xml"/><Relationship Id="rId6" Type="http://schemas.openxmlformats.org/officeDocument/2006/relationships/tags" Target="../tags/tag68.xml"/><Relationship Id="rId11" Type="http://schemas.openxmlformats.org/officeDocument/2006/relationships/tags" Target="../tags/tag73.xml"/><Relationship Id="rId24" Type="http://schemas.openxmlformats.org/officeDocument/2006/relationships/tags" Target="../tags/tag86.xml"/><Relationship Id="rId32" Type="http://schemas.openxmlformats.org/officeDocument/2006/relationships/tags" Target="../tags/tag94.xml"/><Relationship Id="rId37" Type="http://schemas.openxmlformats.org/officeDocument/2006/relationships/tags" Target="../tags/tag99.xml"/><Relationship Id="rId40" Type="http://schemas.openxmlformats.org/officeDocument/2006/relationships/tags" Target="../tags/tag102.xml"/><Relationship Id="rId45" Type="http://schemas.openxmlformats.org/officeDocument/2006/relationships/slideLayout" Target="../slideLayouts/slideLayout2.xml"/><Relationship Id="rId53" Type="http://schemas.openxmlformats.org/officeDocument/2006/relationships/image" Target="../media/image13.png"/><Relationship Id="rId5" Type="http://schemas.openxmlformats.org/officeDocument/2006/relationships/tags" Target="../tags/tag67.xml"/><Relationship Id="rId15" Type="http://schemas.openxmlformats.org/officeDocument/2006/relationships/tags" Target="../tags/tag77.xml"/><Relationship Id="rId23" Type="http://schemas.openxmlformats.org/officeDocument/2006/relationships/tags" Target="../tags/tag85.xml"/><Relationship Id="rId28" Type="http://schemas.openxmlformats.org/officeDocument/2006/relationships/tags" Target="../tags/tag90.xml"/><Relationship Id="rId36" Type="http://schemas.openxmlformats.org/officeDocument/2006/relationships/tags" Target="../tags/tag98.xml"/><Relationship Id="rId49" Type="http://schemas.openxmlformats.org/officeDocument/2006/relationships/image" Target="../media/image9.jpeg"/><Relationship Id="rId10" Type="http://schemas.openxmlformats.org/officeDocument/2006/relationships/tags" Target="../tags/tag72.xml"/><Relationship Id="rId19" Type="http://schemas.openxmlformats.org/officeDocument/2006/relationships/tags" Target="../tags/tag81.xml"/><Relationship Id="rId31" Type="http://schemas.openxmlformats.org/officeDocument/2006/relationships/tags" Target="../tags/tag93.xml"/><Relationship Id="rId44" Type="http://schemas.openxmlformats.org/officeDocument/2006/relationships/tags" Target="../tags/tag106.xml"/><Relationship Id="rId52" Type="http://schemas.openxmlformats.org/officeDocument/2006/relationships/image" Target="../media/image12.jpeg"/><Relationship Id="rId4" Type="http://schemas.openxmlformats.org/officeDocument/2006/relationships/tags" Target="../tags/tag66.xml"/><Relationship Id="rId9" Type="http://schemas.openxmlformats.org/officeDocument/2006/relationships/tags" Target="../tags/tag71.xml"/><Relationship Id="rId14" Type="http://schemas.openxmlformats.org/officeDocument/2006/relationships/tags" Target="../tags/tag76.xml"/><Relationship Id="rId22" Type="http://schemas.openxmlformats.org/officeDocument/2006/relationships/tags" Target="../tags/tag84.xml"/><Relationship Id="rId27" Type="http://schemas.openxmlformats.org/officeDocument/2006/relationships/tags" Target="../tags/tag89.xml"/><Relationship Id="rId30" Type="http://schemas.openxmlformats.org/officeDocument/2006/relationships/tags" Target="../tags/tag92.xml"/><Relationship Id="rId35" Type="http://schemas.openxmlformats.org/officeDocument/2006/relationships/tags" Target="../tags/tag97.xml"/><Relationship Id="rId43" Type="http://schemas.openxmlformats.org/officeDocument/2006/relationships/tags" Target="../tags/tag105.xml"/><Relationship Id="rId48" Type="http://schemas.openxmlformats.org/officeDocument/2006/relationships/image" Target="../media/image8.jpeg"/><Relationship Id="rId8" Type="http://schemas.openxmlformats.org/officeDocument/2006/relationships/tags" Target="../tags/tag70.xml"/><Relationship Id="rId51" Type="http://schemas.openxmlformats.org/officeDocument/2006/relationships/image" Target="../media/image11.jpeg"/><Relationship Id="rId3" Type="http://schemas.openxmlformats.org/officeDocument/2006/relationships/tags" Target="../tags/tag65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19.xml"/><Relationship Id="rId18" Type="http://schemas.openxmlformats.org/officeDocument/2006/relationships/tags" Target="../tags/tag124.xml"/><Relationship Id="rId26" Type="http://schemas.openxmlformats.org/officeDocument/2006/relationships/tags" Target="../tags/tag132.xml"/><Relationship Id="rId39" Type="http://schemas.openxmlformats.org/officeDocument/2006/relationships/tags" Target="../tags/tag145.xml"/><Relationship Id="rId21" Type="http://schemas.openxmlformats.org/officeDocument/2006/relationships/tags" Target="../tags/tag127.xml"/><Relationship Id="rId34" Type="http://schemas.openxmlformats.org/officeDocument/2006/relationships/tags" Target="../tags/tag140.xml"/><Relationship Id="rId42" Type="http://schemas.openxmlformats.org/officeDocument/2006/relationships/tags" Target="../tags/tag148.xml"/><Relationship Id="rId47" Type="http://schemas.openxmlformats.org/officeDocument/2006/relationships/image" Target="../media/image7.jpeg"/><Relationship Id="rId50" Type="http://schemas.openxmlformats.org/officeDocument/2006/relationships/image" Target="../media/image10.jpeg"/><Relationship Id="rId55" Type="http://schemas.openxmlformats.org/officeDocument/2006/relationships/image" Target="../media/image15.jpeg"/><Relationship Id="rId7" Type="http://schemas.openxmlformats.org/officeDocument/2006/relationships/tags" Target="../tags/tag113.xml"/><Relationship Id="rId12" Type="http://schemas.openxmlformats.org/officeDocument/2006/relationships/tags" Target="../tags/tag118.xml"/><Relationship Id="rId17" Type="http://schemas.openxmlformats.org/officeDocument/2006/relationships/tags" Target="../tags/tag123.xml"/><Relationship Id="rId25" Type="http://schemas.openxmlformats.org/officeDocument/2006/relationships/tags" Target="../tags/tag131.xml"/><Relationship Id="rId33" Type="http://schemas.openxmlformats.org/officeDocument/2006/relationships/tags" Target="../tags/tag139.xml"/><Relationship Id="rId38" Type="http://schemas.openxmlformats.org/officeDocument/2006/relationships/tags" Target="../tags/tag144.xml"/><Relationship Id="rId46" Type="http://schemas.openxmlformats.org/officeDocument/2006/relationships/notesSlide" Target="../notesSlides/notesSlide11.xml"/><Relationship Id="rId2" Type="http://schemas.openxmlformats.org/officeDocument/2006/relationships/tags" Target="../tags/tag108.xml"/><Relationship Id="rId16" Type="http://schemas.openxmlformats.org/officeDocument/2006/relationships/tags" Target="../tags/tag122.xml"/><Relationship Id="rId20" Type="http://schemas.openxmlformats.org/officeDocument/2006/relationships/tags" Target="../tags/tag126.xml"/><Relationship Id="rId29" Type="http://schemas.openxmlformats.org/officeDocument/2006/relationships/tags" Target="../tags/tag135.xml"/><Relationship Id="rId41" Type="http://schemas.openxmlformats.org/officeDocument/2006/relationships/tags" Target="../tags/tag147.xml"/><Relationship Id="rId54" Type="http://schemas.openxmlformats.org/officeDocument/2006/relationships/image" Target="../media/image14.png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1" Type="http://schemas.openxmlformats.org/officeDocument/2006/relationships/tags" Target="../tags/tag117.xml"/><Relationship Id="rId24" Type="http://schemas.openxmlformats.org/officeDocument/2006/relationships/tags" Target="../tags/tag130.xml"/><Relationship Id="rId32" Type="http://schemas.openxmlformats.org/officeDocument/2006/relationships/tags" Target="../tags/tag138.xml"/><Relationship Id="rId37" Type="http://schemas.openxmlformats.org/officeDocument/2006/relationships/tags" Target="../tags/tag143.xml"/><Relationship Id="rId40" Type="http://schemas.openxmlformats.org/officeDocument/2006/relationships/tags" Target="../tags/tag146.xml"/><Relationship Id="rId45" Type="http://schemas.openxmlformats.org/officeDocument/2006/relationships/slideLayout" Target="../slideLayouts/slideLayout2.xml"/><Relationship Id="rId53" Type="http://schemas.openxmlformats.org/officeDocument/2006/relationships/image" Target="../media/image13.png"/><Relationship Id="rId5" Type="http://schemas.openxmlformats.org/officeDocument/2006/relationships/tags" Target="../tags/tag111.xml"/><Relationship Id="rId15" Type="http://schemas.openxmlformats.org/officeDocument/2006/relationships/tags" Target="../tags/tag121.xml"/><Relationship Id="rId23" Type="http://schemas.openxmlformats.org/officeDocument/2006/relationships/tags" Target="../tags/tag129.xml"/><Relationship Id="rId28" Type="http://schemas.openxmlformats.org/officeDocument/2006/relationships/tags" Target="../tags/tag134.xml"/><Relationship Id="rId36" Type="http://schemas.openxmlformats.org/officeDocument/2006/relationships/tags" Target="../tags/tag142.xml"/><Relationship Id="rId49" Type="http://schemas.openxmlformats.org/officeDocument/2006/relationships/image" Target="../media/image9.jpeg"/><Relationship Id="rId10" Type="http://schemas.openxmlformats.org/officeDocument/2006/relationships/tags" Target="../tags/tag116.xml"/><Relationship Id="rId19" Type="http://schemas.openxmlformats.org/officeDocument/2006/relationships/tags" Target="../tags/tag125.xml"/><Relationship Id="rId31" Type="http://schemas.openxmlformats.org/officeDocument/2006/relationships/tags" Target="../tags/tag137.xml"/><Relationship Id="rId44" Type="http://schemas.openxmlformats.org/officeDocument/2006/relationships/tags" Target="../tags/tag150.xml"/><Relationship Id="rId52" Type="http://schemas.openxmlformats.org/officeDocument/2006/relationships/image" Target="../media/image12.jpeg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4" Type="http://schemas.openxmlformats.org/officeDocument/2006/relationships/tags" Target="../tags/tag120.xml"/><Relationship Id="rId22" Type="http://schemas.openxmlformats.org/officeDocument/2006/relationships/tags" Target="../tags/tag128.xml"/><Relationship Id="rId27" Type="http://schemas.openxmlformats.org/officeDocument/2006/relationships/tags" Target="../tags/tag133.xml"/><Relationship Id="rId30" Type="http://schemas.openxmlformats.org/officeDocument/2006/relationships/tags" Target="../tags/tag136.xml"/><Relationship Id="rId35" Type="http://schemas.openxmlformats.org/officeDocument/2006/relationships/tags" Target="../tags/tag141.xml"/><Relationship Id="rId43" Type="http://schemas.openxmlformats.org/officeDocument/2006/relationships/tags" Target="../tags/tag149.xml"/><Relationship Id="rId48" Type="http://schemas.openxmlformats.org/officeDocument/2006/relationships/image" Target="../media/image8.jpeg"/><Relationship Id="rId8" Type="http://schemas.openxmlformats.org/officeDocument/2006/relationships/tags" Target="../tags/tag114.xml"/><Relationship Id="rId51" Type="http://schemas.openxmlformats.org/officeDocument/2006/relationships/image" Target="../media/image11.jpeg"/><Relationship Id="rId3" Type="http://schemas.openxmlformats.org/officeDocument/2006/relationships/tags" Target="../tags/tag10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slideLayout" Target="../slideLayouts/slideLayout12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notesSlide" Target="../notesSlides/notesSlide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Common Cents</a:t>
            </a:r>
            <a:endParaRPr lang="en-US" dirty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en-US" smtClean="0"/>
              <a:t>Sasha Ban, Ali Kermani, Erin Poulson, Dan Shaffer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Debt Aversion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sz="2400" smtClean="0"/>
              <a:t>Average 4 yr student loan debt is only $16,700</a:t>
            </a:r>
          </a:p>
          <a:p>
            <a:endParaRPr lang="en-US" sz="2400" smtClean="0"/>
          </a:p>
          <a:p>
            <a:r>
              <a:rPr lang="en-US" sz="2400" smtClean="0"/>
              <a:t>26% of low income students and 31% of Asians don’t even apply</a:t>
            </a:r>
          </a:p>
          <a:p>
            <a:endParaRPr lang="en-US" sz="2400" smtClean="0"/>
          </a:p>
          <a:p>
            <a:r>
              <a:rPr lang="en-US" sz="2400" smtClean="0"/>
              <a:t>Some people tend to pay off low rate loans faster than required, even when there are better investment opportunities available</a:t>
            </a:r>
          </a:p>
          <a:p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EEFCF61-0EE1-4F4C-BFB0-89FA89B905D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32772" name="Picture 4" descr="student_loan[1].JPG"/>
          <p:cNvPicPr>
            <a:picLocks noChangeAspect="1"/>
          </p:cNvPicPr>
          <p:nvPr/>
        </p:nvPicPr>
        <p:blipFill>
          <a:blip r:embed="rId47"/>
          <a:srcRect/>
          <a:stretch>
            <a:fillRect/>
          </a:stretch>
        </p:blipFill>
        <p:spPr bwMode="auto">
          <a:xfrm>
            <a:off x="207963" y="5414963"/>
            <a:ext cx="914400" cy="909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2" descr="http://z.about.com/d/beginnersinvest/1/0/P/G/retirement_nest_egg.jpg"/>
          <p:cNvPicPr preferRelativeResize="0">
            <a:picLocks noChangeArrowheads="1"/>
          </p:cNvPicPr>
          <p:nvPr/>
        </p:nvPicPr>
        <p:blipFill>
          <a:blip r:embed="rId48"/>
          <a:srcRect/>
          <a:stretch>
            <a:fillRect/>
          </a:stretch>
        </p:blipFill>
        <p:spPr bwMode="auto">
          <a:xfrm>
            <a:off x="1169988" y="54102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4" descr="http://www.cleanoffer.com/home/images/uploads/house_of_money.jpg"/>
          <p:cNvPicPr preferRelativeResize="0">
            <a:picLocks noChangeArrowheads="1"/>
          </p:cNvPicPr>
          <p:nvPr/>
        </p:nvPicPr>
        <p:blipFill>
          <a:blip r:embed="rId49"/>
          <a:srcRect/>
          <a:stretch>
            <a:fillRect/>
          </a:stretch>
        </p:blipFill>
        <p:spPr bwMode="auto">
          <a:xfrm>
            <a:off x="2139950" y="54102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2" descr="http://www.waystomakemoneynow.com/moneykeygold.jpg"/>
          <p:cNvPicPr preferRelativeResize="0">
            <a:picLocks noChangeArrowheads="1"/>
          </p:cNvPicPr>
          <p:nvPr/>
        </p:nvPicPr>
        <p:blipFill>
          <a:blip r:embed="rId50"/>
          <a:srcRect/>
          <a:stretch>
            <a:fillRect/>
          </a:stretch>
        </p:blipFill>
        <p:spPr bwMode="auto">
          <a:xfrm>
            <a:off x="3117850" y="54102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" name="Picture 2" descr="http://basiccarinsurance.net/wp-content/uploads/2008/05/credit-card2.jpg"/>
          <p:cNvPicPr preferRelativeResize="0">
            <a:picLocks noChangeArrowheads="1"/>
          </p:cNvPicPr>
          <p:nvPr/>
        </p:nvPicPr>
        <p:blipFill>
          <a:blip r:embed="rId51"/>
          <a:srcRect/>
          <a:stretch>
            <a:fillRect/>
          </a:stretch>
        </p:blipFill>
        <p:spPr bwMode="auto">
          <a:xfrm>
            <a:off x="4094163" y="54102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Picture 2" descr="http://moworldphotos.com/imagesssdp/pawn_shop_silver_spring.jpg"/>
          <p:cNvPicPr preferRelativeResize="0">
            <a:picLocks noChangeArrowheads="1"/>
          </p:cNvPicPr>
          <p:nvPr/>
        </p:nvPicPr>
        <p:blipFill>
          <a:blip r:embed="rId52"/>
          <a:srcRect/>
          <a:stretch>
            <a:fillRect/>
          </a:stretch>
        </p:blipFill>
        <p:spPr bwMode="auto">
          <a:xfrm>
            <a:off x="5064125" y="54102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" name="Picture 2" descr="http://aspire.myhomecards.com/AgentFiles/HomeCards/16271/WebImages/Rent%20to%20Own.gif"/>
          <p:cNvPicPr preferRelativeResize="0">
            <a:picLocks noChangeArrowheads="1"/>
          </p:cNvPicPr>
          <p:nvPr/>
        </p:nvPicPr>
        <p:blipFill>
          <a:blip r:embed="rId53"/>
          <a:srcRect/>
          <a:stretch>
            <a:fillRect/>
          </a:stretch>
        </p:blipFill>
        <p:spPr bwMode="auto">
          <a:xfrm>
            <a:off x="6040438" y="5410200"/>
            <a:ext cx="914400" cy="914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" name="Picture 2" descr="http://www.badcredit-paydayloans.com/images/payday-loan1.gif"/>
          <p:cNvPicPr preferRelativeResize="0">
            <a:picLocks noChangeArrowheads="1"/>
          </p:cNvPicPr>
          <p:nvPr/>
        </p:nvPicPr>
        <p:blipFill>
          <a:blip r:embed="rId54"/>
          <a:srcRect/>
          <a:stretch>
            <a:fillRect/>
          </a:stretch>
        </p:blipFill>
        <p:spPr bwMode="auto">
          <a:xfrm>
            <a:off x="7016750" y="54102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3" name="Picture 4" descr="http://www.wearyourbeer.com/images/Godfather_White_Logo_Black_Shirt.jpg"/>
          <p:cNvPicPr>
            <a:picLocks noChangeAspect="1" noChangeArrowheads="1"/>
          </p:cNvPicPr>
          <p:nvPr/>
        </p:nvPicPr>
        <p:blipFill>
          <a:blip r:embed="rId55"/>
          <a:srcRect/>
          <a:stretch>
            <a:fillRect/>
          </a:stretch>
        </p:blipFill>
        <p:spPr bwMode="auto">
          <a:xfrm>
            <a:off x="7994650" y="54102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2781" name="Text Box 3"/>
          <p:cNvSpPr txBox="1">
            <a:spLocks noChangeArrowheads="1"/>
          </p:cNvSpPr>
          <p:nvPr/>
        </p:nvSpPr>
        <p:spPr bwMode="auto">
          <a:xfrm>
            <a:off x="381000" y="6199188"/>
            <a:ext cx="601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r>
              <a:rPr lang="en-US" sz="1400">
                <a:latin typeface="Tw Cen MT"/>
              </a:rPr>
              <a:t>Sources: Burdman (2005), Cadena, et al (2006)</a:t>
            </a:r>
          </a:p>
        </p:txBody>
      </p:sp>
      <p:grpSp>
        <p:nvGrpSpPr>
          <p:cNvPr id="32782" name="Group 10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6515100"/>
            <a:ext cx="9144000" cy="233363"/>
            <a:chOff x="0" y="6515100"/>
            <a:chExt cx="9143999" cy="233680"/>
          </a:xfrm>
        </p:grpSpPr>
        <p:sp>
          <p:nvSpPr>
            <p:cNvPr id="58" name="Oval 57"/>
            <p:cNvSpPr/>
            <p:nvPr>
              <p:custDataLst>
                <p:tags r:id="rId2"/>
              </p:custDataLst>
            </p:nvPr>
          </p:nvSpPr>
          <p:spPr>
            <a:xfrm>
              <a:off x="2540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784" name="TextBox 58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0" y="6515100"/>
              <a:ext cx="49838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w Cen MT"/>
                </a:rPr>
                <a:t> </a:t>
              </a:r>
            </a:p>
          </p:txBody>
        </p:sp>
        <p:sp>
          <p:nvSpPr>
            <p:cNvPr id="60" name="Oval 59"/>
            <p:cNvSpPr/>
            <p:nvPr>
              <p:custDataLst>
                <p:tags r:id="rId4"/>
              </p:custDataLst>
            </p:nvPr>
          </p:nvSpPr>
          <p:spPr>
            <a:xfrm>
              <a:off x="43815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" name="Oval 60"/>
            <p:cNvSpPr/>
            <p:nvPr>
              <p:custDataLst>
                <p:tags r:id="rId5"/>
              </p:custDataLst>
            </p:nvPr>
          </p:nvSpPr>
          <p:spPr>
            <a:xfrm>
              <a:off x="6223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2" name="Oval 61"/>
            <p:cNvSpPr/>
            <p:nvPr>
              <p:custDataLst>
                <p:tags r:id="rId6"/>
              </p:custDataLst>
            </p:nvPr>
          </p:nvSpPr>
          <p:spPr>
            <a:xfrm>
              <a:off x="80645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3" name="Oval 62"/>
            <p:cNvSpPr/>
            <p:nvPr>
              <p:custDataLst>
                <p:tags r:id="rId7"/>
              </p:custDataLst>
            </p:nvPr>
          </p:nvSpPr>
          <p:spPr>
            <a:xfrm>
              <a:off x="9906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4" name="Oval 63"/>
            <p:cNvSpPr/>
            <p:nvPr>
              <p:custDataLst>
                <p:tags r:id="rId8"/>
              </p:custDataLst>
            </p:nvPr>
          </p:nvSpPr>
          <p:spPr>
            <a:xfrm>
              <a:off x="117475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5" name="Oval 64"/>
            <p:cNvSpPr/>
            <p:nvPr>
              <p:custDataLst>
                <p:tags r:id="rId9"/>
              </p:custDataLst>
            </p:nvPr>
          </p:nvSpPr>
          <p:spPr>
            <a:xfrm>
              <a:off x="13589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Oval 65"/>
            <p:cNvSpPr/>
            <p:nvPr>
              <p:custDataLst>
                <p:tags r:id="rId10"/>
              </p:custDataLst>
            </p:nvPr>
          </p:nvSpPr>
          <p:spPr>
            <a:xfrm>
              <a:off x="154305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7" name="Oval 66"/>
            <p:cNvSpPr/>
            <p:nvPr>
              <p:custDataLst>
                <p:tags r:id="rId11"/>
              </p:custDataLst>
            </p:nvPr>
          </p:nvSpPr>
          <p:spPr>
            <a:xfrm>
              <a:off x="17272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8" name="Oval 67"/>
            <p:cNvSpPr/>
            <p:nvPr>
              <p:custDataLst>
                <p:tags r:id="rId12"/>
              </p:custDataLst>
            </p:nvPr>
          </p:nvSpPr>
          <p:spPr>
            <a:xfrm>
              <a:off x="191135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9" name="Oval 68"/>
            <p:cNvSpPr/>
            <p:nvPr>
              <p:custDataLst>
                <p:tags r:id="rId13"/>
              </p:custDataLst>
            </p:nvPr>
          </p:nvSpPr>
          <p:spPr>
            <a:xfrm>
              <a:off x="20955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0" name="Oval 69"/>
            <p:cNvSpPr/>
            <p:nvPr>
              <p:custDataLst>
                <p:tags r:id="rId14"/>
              </p:custDataLst>
            </p:nvPr>
          </p:nvSpPr>
          <p:spPr>
            <a:xfrm>
              <a:off x="227965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1" name="Oval 70"/>
            <p:cNvSpPr/>
            <p:nvPr>
              <p:custDataLst>
                <p:tags r:id="rId15"/>
              </p:custDataLst>
            </p:nvPr>
          </p:nvSpPr>
          <p:spPr>
            <a:xfrm>
              <a:off x="24638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2" name="Oval 71"/>
            <p:cNvSpPr/>
            <p:nvPr>
              <p:custDataLst>
                <p:tags r:id="rId16"/>
              </p:custDataLst>
            </p:nvPr>
          </p:nvSpPr>
          <p:spPr>
            <a:xfrm>
              <a:off x="264795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3" name="Oval 72"/>
            <p:cNvSpPr/>
            <p:nvPr>
              <p:custDataLst>
                <p:tags r:id="rId17"/>
              </p:custDataLst>
            </p:nvPr>
          </p:nvSpPr>
          <p:spPr>
            <a:xfrm>
              <a:off x="28321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4" name="Oval 73"/>
            <p:cNvSpPr/>
            <p:nvPr>
              <p:custDataLst>
                <p:tags r:id="rId18"/>
              </p:custDataLst>
            </p:nvPr>
          </p:nvSpPr>
          <p:spPr>
            <a:xfrm>
              <a:off x="301625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5" name="Oval 74"/>
            <p:cNvSpPr/>
            <p:nvPr>
              <p:custDataLst>
                <p:tags r:id="rId19"/>
              </p:custDataLst>
            </p:nvPr>
          </p:nvSpPr>
          <p:spPr>
            <a:xfrm>
              <a:off x="32004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" name="Oval 75"/>
            <p:cNvSpPr/>
            <p:nvPr>
              <p:custDataLst>
                <p:tags r:id="rId20"/>
              </p:custDataLst>
            </p:nvPr>
          </p:nvSpPr>
          <p:spPr>
            <a:xfrm>
              <a:off x="3384550" y="6693142"/>
              <a:ext cx="55563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7" name="Oval 76"/>
            <p:cNvSpPr/>
            <p:nvPr>
              <p:custDataLst>
                <p:tags r:id="rId21"/>
              </p:custDataLst>
            </p:nvPr>
          </p:nvSpPr>
          <p:spPr>
            <a:xfrm>
              <a:off x="3568700" y="6693142"/>
              <a:ext cx="55563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8" name="Oval 77"/>
            <p:cNvSpPr/>
            <p:nvPr>
              <p:custDataLst>
                <p:tags r:id="rId22"/>
              </p:custDataLst>
            </p:nvPr>
          </p:nvSpPr>
          <p:spPr>
            <a:xfrm>
              <a:off x="3752850" y="6693142"/>
              <a:ext cx="55563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9" name="Oval 78"/>
            <p:cNvSpPr/>
            <p:nvPr>
              <p:custDataLst>
                <p:tags r:id="rId23"/>
              </p:custDataLst>
            </p:nvPr>
          </p:nvSpPr>
          <p:spPr>
            <a:xfrm>
              <a:off x="3937000" y="6693142"/>
              <a:ext cx="55563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0" name="Oval 79"/>
            <p:cNvSpPr/>
            <p:nvPr>
              <p:custDataLst>
                <p:tags r:id="rId24"/>
              </p:custDataLst>
            </p:nvPr>
          </p:nvSpPr>
          <p:spPr>
            <a:xfrm>
              <a:off x="4121150" y="6693142"/>
              <a:ext cx="55563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1" name="Oval 80"/>
            <p:cNvSpPr/>
            <p:nvPr>
              <p:custDataLst>
                <p:tags r:id="rId25"/>
              </p:custDataLst>
            </p:nvPr>
          </p:nvSpPr>
          <p:spPr>
            <a:xfrm>
              <a:off x="4305300" y="6693142"/>
              <a:ext cx="55563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Oval 81"/>
            <p:cNvSpPr/>
            <p:nvPr>
              <p:custDataLst>
                <p:tags r:id="rId26"/>
              </p:custDataLst>
            </p:nvPr>
          </p:nvSpPr>
          <p:spPr>
            <a:xfrm>
              <a:off x="4489450" y="6693142"/>
              <a:ext cx="55563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3" name="Oval 82"/>
            <p:cNvSpPr/>
            <p:nvPr>
              <p:custDataLst>
                <p:tags r:id="rId27"/>
              </p:custDataLst>
            </p:nvPr>
          </p:nvSpPr>
          <p:spPr>
            <a:xfrm>
              <a:off x="4673599" y="6693142"/>
              <a:ext cx="55563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4" name="Oval 83"/>
            <p:cNvSpPr/>
            <p:nvPr>
              <p:custDataLst>
                <p:tags r:id="rId28"/>
              </p:custDataLst>
            </p:nvPr>
          </p:nvSpPr>
          <p:spPr>
            <a:xfrm>
              <a:off x="556418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810" name="TextBox 8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801660" y="6515100"/>
              <a:ext cx="434233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en-US" sz="1200">
                  <a:solidFill>
                    <a:srgbClr val="BADFE2"/>
                  </a:solidFill>
                  <a:latin typeface="Tw Cen MT"/>
                </a:rPr>
                <a:t> </a:t>
              </a:r>
            </a:p>
          </p:txBody>
        </p:sp>
        <p:sp>
          <p:nvSpPr>
            <p:cNvPr id="86" name="Oval 85"/>
            <p:cNvSpPr/>
            <p:nvPr>
              <p:custDataLst>
                <p:tags r:id="rId30"/>
              </p:custDataLst>
            </p:nvPr>
          </p:nvSpPr>
          <p:spPr>
            <a:xfrm>
              <a:off x="574833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Oval 86"/>
            <p:cNvSpPr/>
            <p:nvPr>
              <p:custDataLst>
                <p:tags r:id="rId31"/>
              </p:custDataLst>
            </p:nvPr>
          </p:nvSpPr>
          <p:spPr>
            <a:xfrm>
              <a:off x="593248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8" name="Oval 87"/>
            <p:cNvSpPr/>
            <p:nvPr>
              <p:custDataLst>
                <p:tags r:id="rId32"/>
              </p:custDataLst>
            </p:nvPr>
          </p:nvSpPr>
          <p:spPr>
            <a:xfrm>
              <a:off x="611663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" name="Oval 88"/>
            <p:cNvSpPr/>
            <p:nvPr>
              <p:custDataLst>
                <p:tags r:id="rId33"/>
              </p:custDataLst>
            </p:nvPr>
          </p:nvSpPr>
          <p:spPr>
            <a:xfrm>
              <a:off x="630078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0" name="Oval 89"/>
            <p:cNvSpPr/>
            <p:nvPr>
              <p:custDataLst>
                <p:tags r:id="rId34"/>
              </p:custDataLst>
            </p:nvPr>
          </p:nvSpPr>
          <p:spPr>
            <a:xfrm>
              <a:off x="648493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1" name="Oval 90"/>
            <p:cNvSpPr/>
            <p:nvPr>
              <p:custDataLst>
                <p:tags r:id="rId35"/>
              </p:custDataLst>
            </p:nvPr>
          </p:nvSpPr>
          <p:spPr>
            <a:xfrm>
              <a:off x="666908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2" name="Oval 91"/>
            <p:cNvSpPr/>
            <p:nvPr>
              <p:custDataLst>
                <p:tags r:id="rId36"/>
              </p:custDataLst>
            </p:nvPr>
          </p:nvSpPr>
          <p:spPr>
            <a:xfrm>
              <a:off x="685323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3" name="Oval 92"/>
            <p:cNvSpPr/>
            <p:nvPr>
              <p:custDataLst>
                <p:tags r:id="rId37"/>
              </p:custDataLst>
            </p:nvPr>
          </p:nvSpPr>
          <p:spPr>
            <a:xfrm>
              <a:off x="703738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4" name="Oval 93"/>
            <p:cNvSpPr/>
            <p:nvPr>
              <p:custDataLst>
                <p:tags r:id="rId38"/>
              </p:custDataLst>
            </p:nvPr>
          </p:nvSpPr>
          <p:spPr>
            <a:xfrm>
              <a:off x="722153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Oval 94"/>
            <p:cNvSpPr/>
            <p:nvPr>
              <p:custDataLst>
                <p:tags r:id="rId39"/>
              </p:custDataLst>
            </p:nvPr>
          </p:nvSpPr>
          <p:spPr>
            <a:xfrm>
              <a:off x="740568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Oval 95"/>
            <p:cNvSpPr/>
            <p:nvPr>
              <p:custDataLst>
                <p:tags r:id="rId40"/>
              </p:custDataLst>
            </p:nvPr>
          </p:nvSpPr>
          <p:spPr>
            <a:xfrm>
              <a:off x="758983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Oval 96"/>
            <p:cNvSpPr/>
            <p:nvPr>
              <p:custDataLst>
                <p:tags r:id="rId41"/>
              </p:custDataLst>
            </p:nvPr>
          </p:nvSpPr>
          <p:spPr>
            <a:xfrm>
              <a:off x="777398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Oval 97"/>
            <p:cNvSpPr/>
            <p:nvPr>
              <p:custDataLst>
                <p:tags r:id="rId42"/>
              </p:custDataLst>
            </p:nvPr>
          </p:nvSpPr>
          <p:spPr>
            <a:xfrm>
              <a:off x="795813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Oval 98"/>
            <p:cNvSpPr/>
            <p:nvPr>
              <p:custDataLst>
                <p:tags r:id="rId43"/>
              </p:custDataLst>
            </p:nvPr>
          </p:nvSpPr>
          <p:spPr>
            <a:xfrm>
              <a:off x="814228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Oval 99"/>
            <p:cNvSpPr/>
            <p:nvPr>
              <p:custDataLst>
                <p:tags r:id="rId44"/>
              </p:custDataLst>
            </p:nvPr>
          </p:nvSpPr>
          <p:spPr>
            <a:xfrm>
              <a:off x="832643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Excessive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sz="2400" dirty="0" smtClean="0"/>
              <a:t>Debt / income ratio closely linked with anxiety</a:t>
            </a:r>
          </a:p>
          <a:p>
            <a:endParaRPr lang="en-US" sz="2400" dirty="0" smtClean="0"/>
          </a:p>
          <a:p>
            <a:r>
              <a:rPr lang="en-US" sz="2400" dirty="0" smtClean="0"/>
              <a:t>Average credit card debt increased 300% (in households with at least one card) between 1990 and 2002</a:t>
            </a:r>
          </a:p>
          <a:p>
            <a:pPr algn="ctr">
              <a:buFontTx/>
              <a:buNone/>
            </a:pPr>
            <a:r>
              <a:rPr lang="en-US" sz="2400" dirty="0" smtClean="0"/>
              <a:t>WHY?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233DEFC-A030-4578-AC71-31B315E3E13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Picture 4" descr="student_loan[1].JPG"/>
          <p:cNvPicPr>
            <a:picLocks noChangeAspect="1"/>
          </p:cNvPicPr>
          <p:nvPr/>
        </p:nvPicPr>
        <p:blipFill>
          <a:blip r:embed="rId47"/>
          <a:srcRect/>
          <a:stretch>
            <a:fillRect/>
          </a:stretch>
        </p:blipFill>
        <p:spPr bwMode="auto">
          <a:xfrm>
            <a:off x="207963" y="5414963"/>
            <a:ext cx="914400" cy="909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2" descr="http://z.about.com/d/beginnersinvest/1/0/P/G/retirement_nest_egg.jpg"/>
          <p:cNvPicPr preferRelativeResize="0">
            <a:picLocks noChangeArrowheads="1"/>
          </p:cNvPicPr>
          <p:nvPr/>
        </p:nvPicPr>
        <p:blipFill>
          <a:blip r:embed="rId48"/>
          <a:srcRect/>
          <a:stretch>
            <a:fillRect/>
          </a:stretch>
        </p:blipFill>
        <p:spPr bwMode="auto">
          <a:xfrm>
            <a:off x="1169988" y="54102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4" descr="http://www.cleanoffer.com/home/images/uploads/house_of_money.jpg"/>
          <p:cNvPicPr preferRelativeResize="0">
            <a:picLocks noChangeArrowheads="1"/>
          </p:cNvPicPr>
          <p:nvPr/>
        </p:nvPicPr>
        <p:blipFill>
          <a:blip r:embed="rId49"/>
          <a:srcRect/>
          <a:stretch>
            <a:fillRect/>
          </a:stretch>
        </p:blipFill>
        <p:spPr bwMode="auto">
          <a:xfrm>
            <a:off x="2139950" y="54102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2" descr="http://www.waystomakemoneynow.com/moneykeygold.jpg"/>
          <p:cNvPicPr preferRelativeResize="0">
            <a:picLocks noChangeArrowheads="1"/>
          </p:cNvPicPr>
          <p:nvPr/>
        </p:nvPicPr>
        <p:blipFill>
          <a:blip r:embed="rId50"/>
          <a:srcRect/>
          <a:stretch>
            <a:fillRect/>
          </a:stretch>
        </p:blipFill>
        <p:spPr bwMode="auto">
          <a:xfrm>
            <a:off x="3117850" y="54102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3800" name="Picture 2" descr="http://basiccarinsurance.net/wp-content/uploads/2008/05/credit-card2.jpg"/>
          <p:cNvPicPr preferRelativeResize="0">
            <a:picLocks noChangeArrowheads="1"/>
          </p:cNvPicPr>
          <p:nvPr/>
        </p:nvPicPr>
        <p:blipFill>
          <a:blip r:embed="rId51"/>
          <a:srcRect/>
          <a:stretch>
            <a:fillRect/>
          </a:stretch>
        </p:blipFill>
        <p:spPr bwMode="auto">
          <a:xfrm>
            <a:off x="4094163" y="54102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Picture 2" descr="http://moworldphotos.com/imagesssdp/pawn_shop_silver_spring.jpg"/>
          <p:cNvPicPr preferRelativeResize="0">
            <a:picLocks noChangeArrowheads="1"/>
          </p:cNvPicPr>
          <p:nvPr/>
        </p:nvPicPr>
        <p:blipFill>
          <a:blip r:embed="rId52"/>
          <a:srcRect/>
          <a:stretch>
            <a:fillRect/>
          </a:stretch>
        </p:blipFill>
        <p:spPr bwMode="auto">
          <a:xfrm>
            <a:off x="5064125" y="54102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" name="Picture 2" descr="http://aspire.myhomecards.com/AgentFiles/HomeCards/16271/WebImages/Rent%20to%20Own.gif"/>
          <p:cNvPicPr preferRelativeResize="0">
            <a:picLocks noChangeArrowheads="1"/>
          </p:cNvPicPr>
          <p:nvPr/>
        </p:nvPicPr>
        <p:blipFill>
          <a:blip r:embed="rId53"/>
          <a:srcRect/>
          <a:stretch>
            <a:fillRect/>
          </a:stretch>
        </p:blipFill>
        <p:spPr bwMode="auto">
          <a:xfrm>
            <a:off x="6040438" y="5410200"/>
            <a:ext cx="914400" cy="914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" name="Picture 2" descr="http://www.badcredit-paydayloans.com/images/payday-loan1.gif"/>
          <p:cNvPicPr preferRelativeResize="0">
            <a:picLocks noChangeArrowheads="1"/>
          </p:cNvPicPr>
          <p:nvPr/>
        </p:nvPicPr>
        <p:blipFill>
          <a:blip r:embed="rId54"/>
          <a:srcRect/>
          <a:stretch>
            <a:fillRect/>
          </a:stretch>
        </p:blipFill>
        <p:spPr bwMode="auto">
          <a:xfrm>
            <a:off x="7016750" y="54102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3" name="Picture 4" descr="http://www.wearyourbeer.com/images/Godfather_White_Logo_Black_Shirt.jpg"/>
          <p:cNvPicPr>
            <a:picLocks noChangeAspect="1" noChangeArrowheads="1"/>
          </p:cNvPicPr>
          <p:nvPr/>
        </p:nvPicPr>
        <p:blipFill>
          <a:blip r:embed="rId55"/>
          <a:srcRect/>
          <a:stretch>
            <a:fillRect/>
          </a:stretch>
        </p:blipFill>
        <p:spPr bwMode="auto">
          <a:xfrm>
            <a:off x="7994650" y="54102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3805" name="Text Box 3"/>
          <p:cNvSpPr txBox="1">
            <a:spLocks noChangeArrowheads="1"/>
          </p:cNvSpPr>
          <p:nvPr/>
        </p:nvSpPr>
        <p:spPr bwMode="auto">
          <a:xfrm>
            <a:off x="381000" y="6199188"/>
            <a:ext cx="601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r>
              <a:rPr lang="en-US" sz="1400">
                <a:latin typeface="Tw Cen MT"/>
              </a:rPr>
              <a:t>Sources: Dretna (2000), Money Central at www.msn.com</a:t>
            </a:r>
          </a:p>
        </p:txBody>
      </p:sp>
      <p:grpSp>
        <p:nvGrpSpPr>
          <p:cNvPr id="33806" name="Group 10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6515100"/>
            <a:ext cx="9144000" cy="233363"/>
            <a:chOff x="0" y="6515100"/>
            <a:chExt cx="9143999" cy="233680"/>
          </a:xfrm>
        </p:grpSpPr>
        <p:sp>
          <p:nvSpPr>
            <p:cNvPr id="58" name="Oval 57"/>
            <p:cNvSpPr/>
            <p:nvPr>
              <p:custDataLst>
                <p:tags r:id="rId2"/>
              </p:custDataLst>
            </p:nvPr>
          </p:nvSpPr>
          <p:spPr>
            <a:xfrm>
              <a:off x="2540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808" name="TextBox 58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0" y="6515100"/>
              <a:ext cx="49838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w Cen MT"/>
                </a:rPr>
                <a:t> </a:t>
              </a:r>
            </a:p>
          </p:txBody>
        </p:sp>
        <p:sp>
          <p:nvSpPr>
            <p:cNvPr id="60" name="Oval 59"/>
            <p:cNvSpPr/>
            <p:nvPr>
              <p:custDataLst>
                <p:tags r:id="rId4"/>
              </p:custDataLst>
            </p:nvPr>
          </p:nvSpPr>
          <p:spPr>
            <a:xfrm>
              <a:off x="43815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" name="Oval 60"/>
            <p:cNvSpPr/>
            <p:nvPr>
              <p:custDataLst>
                <p:tags r:id="rId5"/>
              </p:custDataLst>
            </p:nvPr>
          </p:nvSpPr>
          <p:spPr>
            <a:xfrm>
              <a:off x="6223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2" name="Oval 61"/>
            <p:cNvSpPr/>
            <p:nvPr>
              <p:custDataLst>
                <p:tags r:id="rId6"/>
              </p:custDataLst>
            </p:nvPr>
          </p:nvSpPr>
          <p:spPr>
            <a:xfrm>
              <a:off x="80645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3" name="Oval 62"/>
            <p:cNvSpPr/>
            <p:nvPr>
              <p:custDataLst>
                <p:tags r:id="rId7"/>
              </p:custDataLst>
            </p:nvPr>
          </p:nvSpPr>
          <p:spPr>
            <a:xfrm>
              <a:off x="9906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4" name="Oval 63"/>
            <p:cNvSpPr/>
            <p:nvPr>
              <p:custDataLst>
                <p:tags r:id="rId8"/>
              </p:custDataLst>
            </p:nvPr>
          </p:nvSpPr>
          <p:spPr>
            <a:xfrm>
              <a:off x="117475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5" name="Oval 64"/>
            <p:cNvSpPr/>
            <p:nvPr>
              <p:custDataLst>
                <p:tags r:id="rId9"/>
              </p:custDataLst>
            </p:nvPr>
          </p:nvSpPr>
          <p:spPr>
            <a:xfrm>
              <a:off x="13589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Oval 65"/>
            <p:cNvSpPr/>
            <p:nvPr>
              <p:custDataLst>
                <p:tags r:id="rId10"/>
              </p:custDataLst>
            </p:nvPr>
          </p:nvSpPr>
          <p:spPr>
            <a:xfrm>
              <a:off x="154305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7" name="Oval 66"/>
            <p:cNvSpPr/>
            <p:nvPr>
              <p:custDataLst>
                <p:tags r:id="rId11"/>
              </p:custDataLst>
            </p:nvPr>
          </p:nvSpPr>
          <p:spPr>
            <a:xfrm>
              <a:off x="17272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8" name="Oval 67"/>
            <p:cNvSpPr/>
            <p:nvPr>
              <p:custDataLst>
                <p:tags r:id="rId12"/>
              </p:custDataLst>
            </p:nvPr>
          </p:nvSpPr>
          <p:spPr>
            <a:xfrm>
              <a:off x="191135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9" name="Oval 68"/>
            <p:cNvSpPr/>
            <p:nvPr>
              <p:custDataLst>
                <p:tags r:id="rId13"/>
              </p:custDataLst>
            </p:nvPr>
          </p:nvSpPr>
          <p:spPr>
            <a:xfrm>
              <a:off x="20955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0" name="Oval 69"/>
            <p:cNvSpPr/>
            <p:nvPr>
              <p:custDataLst>
                <p:tags r:id="rId14"/>
              </p:custDataLst>
            </p:nvPr>
          </p:nvSpPr>
          <p:spPr>
            <a:xfrm>
              <a:off x="227965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1" name="Oval 70"/>
            <p:cNvSpPr/>
            <p:nvPr>
              <p:custDataLst>
                <p:tags r:id="rId15"/>
              </p:custDataLst>
            </p:nvPr>
          </p:nvSpPr>
          <p:spPr>
            <a:xfrm>
              <a:off x="24638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2" name="Oval 71"/>
            <p:cNvSpPr/>
            <p:nvPr>
              <p:custDataLst>
                <p:tags r:id="rId16"/>
              </p:custDataLst>
            </p:nvPr>
          </p:nvSpPr>
          <p:spPr>
            <a:xfrm>
              <a:off x="264795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3" name="Oval 72"/>
            <p:cNvSpPr/>
            <p:nvPr>
              <p:custDataLst>
                <p:tags r:id="rId17"/>
              </p:custDataLst>
            </p:nvPr>
          </p:nvSpPr>
          <p:spPr>
            <a:xfrm>
              <a:off x="28321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4" name="Oval 73"/>
            <p:cNvSpPr/>
            <p:nvPr>
              <p:custDataLst>
                <p:tags r:id="rId18"/>
              </p:custDataLst>
            </p:nvPr>
          </p:nvSpPr>
          <p:spPr>
            <a:xfrm>
              <a:off x="301625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5" name="Oval 74"/>
            <p:cNvSpPr/>
            <p:nvPr>
              <p:custDataLst>
                <p:tags r:id="rId19"/>
              </p:custDataLst>
            </p:nvPr>
          </p:nvSpPr>
          <p:spPr>
            <a:xfrm>
              <a:off x="32004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" name="Oval 75"/>
            <p:cNvSpPr/>
            <p:nvPr>
              <p:custDataLst>
                <p:tags r:id="rId20"/>
              </p:custDataLst>
            </p:nvPr>
          </p:nvSpPr>
          <p:spPr>
            <a:xfrm>
              <a:off x="338455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7" name="Oval 76"/>
            <p:cNvSpPr/>
            <p:nvPr>
              <p:custDataLst>
                <p:tags r:id="rId21"/>
              </p:custDataLst>
            </p:nvPr>
          </p:nvSpPr>
          <p:spPr>
            <a:xfrm>
              <a:off x="3568700" y="6693142"/>
              <a:ext cx="55563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8" name="Oval 77"/>
            <p:cNvSpPr/>
            <p:nvPr>
              <p:custDataLst>
                <p:tags r:id="rId22"/>
              </p:custDataLst>
            </p:nvPr>
          </p:nvSpPr>
          <p:spPr>
            <a:xfrm>
              <a:off x="3752850" y="6693142"/>
              <a:ext cx="55563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9" name="Oval 78"/>
            <p:cNvSpPr/>
            <p:nvPr>
              <p:custDataLst>
                <p:tags r:id="rId23"/>
              </p:custDataLst>
            </p:nvPr>
          </p:nvSpPr>
          <p:spPr>
            <a:xfrm>
              <a:off x="3937000" y="6693142"/>
              <a:ext cx="55563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0" name="Oval 79"/>
            <p:cNvSpPr/>
            <p:nvPr>
              <p:custDataLst>
                <p:tags r:id="rId24"/>
              </p:custDataLst>
            </p:nvPr>
          </p:nvSpPr>
          <p:spPr>
            <a:xfrm>
              <a:off x="4121150" y="6693142"/>
              <a:ext cx="55563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1" name="Oval 80"/>
            <p:cNvSpPr/>
            <p:nvPr>
              <p:custDataLst>
                <p:tags r:id="rId25"/>
              </p:custDataLst>
            </p:nvPr>
          </p:nvSpPr>
          <p:spPr>
            <a:xfrm>
              <a:off x="4305300" y="6693142"/>
              <a:ext cx="55563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Oval 81"/>
            <p:cNvSpPr/>
            <p:nvPr>
              <p:custDataLst>
                <p:tags r:id="rId26"/>
              </p:custDataLst>
            </p:nvPr>
          </p:nvSpPr>
          <p:spPr>
            <a:xfrm>
              <a:off x="4489450" y="6693142"/>
              <a:ext cx="55563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3" name="Oval 82"/>
            <p:cNvSpPr/>
            <p:nvPr>
              <p:custDataLst>
                <p:tags r:id="rId27"/>
              </p:custDataLst>
            </p:nvPr>
          </p:nvSpPr>
          <p:spPr>
            <a:xfrm>
              <a:off x="4673599" y="6693142"/>
              <a:ext cx="55563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4" name="Oval 83"/>
            <p:cNvSpPr/>
            <p:nvPr>
              <p:custDataLst>
                <p:tags r:id="rId28"/>
              </p:custDataLst>
            </p:nvPr>
          </p:nvSpPr>
          <p:spPr>
            <a:xfrm>
              <a:off x="556418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834" name="TextBox 8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801660" y="6515100"/>
              <a:ext cx="434233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en-US" sz="1200">
                  <a:solidFill>
                    <a:srgbClr val="BADFE2"/>
                  </a:solidFill>
                  <a:latin typeface="Tw Cen MT"/>
                </a:rPr>
                <a:t> </a:t>
              </a:r>
            </a:p>
          </p:txBody>
        </p:sp>
        <p:sp>
          <p:nvSpPr>
            <p:cNvPr id="86" name="Oval 85"/>
            <p:cNvSpPr/>
            <p:nvPr>
              <p:custDataLst>
                <p:tags r:id="rId30"/>
              </p:custDataLst>
            </p:nvPr>
          </p:nvSpPr>
          <p:spPr>
            <a:xfrm>
              <a:off x="574833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Oval 86"/>
            <p:cNvSpPr/>
            <p:nvPr>
              <p:custDataLst>
                <p:tags r:id="rId31"/>
              </p:custDataLst>
            </p:nvPr>
          </p:nvSpPr>
          <p:spPr>
            <a:xfrm>
              <a:off x="593248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8" name="Oval 87"/>
            <p:cNvSpPr/>
            <p:nvPr>
              <p:custDataLst>
                <p:tags r:id="rId32"/>
              </p:custDataLst>
            </p:nvPr>
          </p:nvSpPr>
          <p:spPr>
            <a:xfrm>
              <a:off x="611663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" name="Oval 88"/>
            <p:cNvSpPr/>
            <p:nvPr>
              <p:custDataLst>
                <p:tags r:id="rId33"/>
              </p:custDataLst>
            </p:nvPr>
          </p:nvSpPr>
          <p:spPr>
            <a:xfrm>
              <a:off x="630078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0" name="Oval 89"/>
            <p:cNvSpPr/>
            <p:nvPr>
              <p:custDataLst>
                <p:tags r:id="rId34"/>
              </p:custDataLst>
            </p:nvPr>
          </p:nvSpPr>
          <p:spPr>
            <a:xfrm>
              <a:off x="648493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1" name="Oval 90"/>
            <p:cNvSpPr/>
            <p:nvPr>
              <p:custDataLst>
                <p:tags r:id="rId35"/>
              </p:custDataLst>
            </p:nvPr>
          </p:nvSpPr>
          <p:spPr>
            <a:xfrm>
              <a:off x="666908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2" name="Oval 91"/>
            <p:cNvSpPr/>
            <p:nvPr>
              <p:custDataLst>
                <p:tags r:id="rId36"/>
              </p:custDataLst>
            </p:nvPr>
          </p:nvSpPr>
          <p:spPr>
            <a:xfrm>
              <a:off x="685323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3" name="Oval 92"/>
            <p:cNvSpPr/>
            <p:nvPr>
              <p:custDataLst>
                <p:tags r:id="rId37"/>
              </p:custDataLst>
            </p:nvPr>
          </p:nvSpPr>
          <p:spPr>
            <a:xfrm>
              <a:off x="703738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4" name="Oval 93"/>
            <p:cNvSpPr/>
            <p:nvPr>
              <p:custDataLst>
                <p:tags r:id="rId38"/>
              </p:custDataLst>
            </p:nvPr>
          </p:nvSpPr>
          <p:spPr>
            <a:xfrm>
              <a:off x="722153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Oval 94"/>
            <p:cNvSpPr/>
            <p:nvPr>
              <p:custDataLst>
                <p:tags r:id="rId39"/>
              </p:custDataLst>
            </p:nvPr>
          </p:nvSpPr>
          <p:spPr>
            <a:xfrm>
              <a:off x="740568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Oval 95"/>
            <p:cNvSpPr/>
            <p:nvPr>
              <p:custDataLst>
                <p:tags r:id="rId40"/>
              </p:custDataLst>
            </p:nvPr>
          </p:nvSpPr>
          <p:spPr>
            <a:xfrm>
              <a:off x="758983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Oval 96"/>
            <p:cNvSpPr/>
            <p:nvPr>
              <p:custDataLst>
                <p:tags r:id="rId41"/>
              </p:custDataLst>
            </p:nvPr>
          </p:nvSpPr>
          <p:spPr>
            <a:xfrm>
              <a:off x="777398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Oval 97"/>
            <p:cNvSpPr/>
            <p:nvPr>
              <p:custDataLst>
                <p:tags r:id="rId42"/>
              </p:custDataLst>
            </p:nvPr>
          </p:nvSpPr>
          <p:spPr>
            <a:xfrm>
              <a:off x="795813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Oval 98"/>
            <p:cNvSpPr/>
            <p:nvPr>
              <p:custDataLst>
                <p:tags r:id="rId43"/>
              </p:custDataLst>
            </p:nvPr>
          </p:nvSpPr>
          <p:spPr>
            <a:xfrm>
              <a:off x="814228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Oval 99"/>
            <p:cNvSpPr/>
            <p:nvPr>
              <p:custDataLst>
                <p:tags r:id="rId44"/>
              </p:custDataLst>
            </p:nvPr>
          </p:nvSpPr>
          <p:spPr>
            <a:xfrm>
              <a:off x="832643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Problem with the Status Quo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3730625" cy="914400"/>
          </a:xfrm>
        </p:spPr>
        <p:txBody>
          <a:bodyPr/>
          <a:lstStyle/>
          <a:p>
            <a:r>
              <a:rPr lang="en-US" sz="2400" dirty="0" smtClean="0"/>
              <a:t>Parents are not getting anything for their money</a:t>
            </a:r>
          </a:p>
          <a:p>
            <a:endParaRPr lang="en-US" sz="800" dirty="0" smtClean="0"/>
          </a:p>
          <a:p>
            <a:endParaRPr lang="en-US" sz="800" dirty="0" smtClean="0"/>
          </a:p>
        </p:txBody>
      </p:sp>
      <p:pic>
        <p:nvPicPr>
          <p:cNvPr id="17411" name="Picture 2" descr="http://www.dearwinona.com/bank_robber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1650" y="1828800"/>
            <a:ext cx="43846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3962400"/>
            <a:ext cx="3730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Credit Card companies prey on young adults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2819400"/>
            <a:ext cx="3733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lang="en-US" sz="2400" dirty="0" smtClean="0">
                <a:latin typeface="+mn-lt"/>
                <a:cs typeface="+mn-cs"/>
              </a:rPr>
              <a:t>Children are learning poor financial behavior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Our Solution: Common Cents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3959225" cy="1219200"/>
          </a:xfrm>
        </p:spPr>
        <p:txBody>
          <a:bodyPr/>
          <a:lstStyle/>
          <a:p>
            <a:r>
              <a:rPr lang="en-US" sz="2400" dirty="0" smtClean="0"/>
              <a:t>3rd party intermediary service between parents &amp; children</a:t>
            </a:r>
          </a:p>
          <a:p>
            <a:endParaRPr lang="en-US" sz="800" dirty="0" smtClean="0"/>
          </a:p>
          <a:p>
            <a:endParaRPr lang="en-US" sz="2400" dirty="0" smtClean="0"/>
          </a:p>
        </p:txBody>
      </p:sp>
      <p:pic>
        <p:nvPicPr>
          <p:cNvPr id="19459" name="Picture 2" descr="http://www.vballs.com/downloads/game_scenarios/bodygua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828800"/>
            <a:ext cx="3706813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2775" y="3581400"/>
            <a:ext cx="39592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Financial (or other) education service</a:t>
            </a: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12775" y="2870200"/>
            <a:ext cx="39592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Debit account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12775" y="4648200"/>
            <a:ext cx="39592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lang="en-US" sz="2400" dirty="0" smtClean="0">
                <a:latin typeface="+mn-lt"/>
                <a:cs typeface="+mn-cs"/>
              </a:rPr>
              <a:t>Flexible test &amp; withdraw schedule for students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How Common Cents works: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4800600" cy="685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Step 1: Parent opens account for  child with some amount of </a:t>
            </a:r>
            <a:r>
              <a:rPr lang="en-US" sz="2400" dirty="0" smtClean="0"/>
              <a:t>money</a:t>
            </a:r>
            <a:endParaRPr lang="en-US" sz="2400" dirty="0" smtClean="0"/>
          </a:p>
        </p:txBody>
      </p:sp>
      <p:pic>
        <p:nvPicPr>
          <p:cNvPr id="21507" name="Picture 2" descr="http://www.prlog.org/10028884-turn-your-computer-into-an-atm-machine.jpg"/>
          <p:cNvPicPr>
            <a:picLocks noChangeAspect="1" noChangeArrowheads="1"/>
          </p:cNvPicPr>
          <p:nvPr/>
        </p:nvPicPr>
        <p:blipFill>
          <a:blip r:embed="rId3"/>
          <a:srcRect b="5128"/>
          <a:stretch>
            <a:fillRect/>
          </a:stretch>
        </p:blipFill>
        <p:spPr bwMode="auto">
          <a:xfrm>
            <a:off x="5372100" y="1600200"/>
            <a:ext cx="37719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" y="2324100"/>
            <a:ext cx="48006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2: Common Cents issues child a debit card linked to their Common Cents account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3400" y="4457700"/>
            <a:ext cx="48006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4: Parent &amp; child can track spending habits, view test results, &amp; learn responsible financial behavior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3200400"/>
            <a:ext cx="480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3: Child logs onto their Common Cents account via our website &amp; complete lesson plans to release funds onto debit card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://www.acf-fr.org/i/08-01-17_money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2988" y="1600200"/>
            <a:ext cx="4291012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Show Me the Money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43434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smtClean="0"/>
              <a:t>Initially we will offer the service for free and make our money on the float (interest on the unclaimed money we’re holding)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Once sufficient demand exists, we may opt to charge a low percentage as a service fee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Suboptimal spending behaviors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Falling victim to </a:t>
            </a:r>
            <a:r>
              <a:rPr lang="en-US" sz="2400" b="1" u="sng" dirty="0" smtClean="0"/>
              <a:t>heuristics</a:t>
            </a:r>
            <a:r>
              <a:rPr lang="en-US" sz="2400" dirty="0" smtClean="0"/>
              <a:t> </a:t>
            </a:r>
            <a:r>
              <a:rPr lang="en-US" sz="2400" dirty="0" smtClean="0"/>
              <a:t>&amp; </a:t>
            </a:r>
            <a:r>
              <a:rPr lang="en-US" sz="2400" b="1" u="sng" dirty="0" smtClean="0"/>
              <a:t>biases</a:t>
            </a:r>
            <a:r>
              <a:rPr lang="en-US" sz="2400" dirty="0" smtClean="0"/>
              <a:t> </a:t>
            </a:r>
            <a:r>
              <a:rPr lang="en-US" sz="2400" dirty="0" smtClean="0"/>
              <a:t>in spending decisions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People </a:t>
            </a:r>
            <a:r>
              <a:rPr lang="en-US" sz="2400" b="1" u="sng" dirty="0" smtClean="0"/>
              <a:t>spend too much</a:t>
            </a:r>
            <a:r>
              <a:rPr lang="en-US" sz="2400" b="1" dirty="0" smtClean="0"/>
              <a:t> </a:t>
            </a:r>
            <a:r>
              <a:rPr lang="en-US" sz="2400" dirty="0" smtClean="0"/>
              <a:t>&amp; </a:t>
            </a:r>
            <a:r>
              <a:rPr lang="en-US" sz="2400" b="1" u="sng" dirty="0" smtClean="0"/>
              <a:t>borrow too much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Downfalls of </a:t>
            </a:r>
            <a:r>
              <a:rPr lang="en-US" sz="2400" b="1" u="sng" dirty="0" smtClean="0"/>
              <a:t>credit card spending</a:t>
            </a:r>
          </a:p>
          <a:p>
            <a:pPr>
              <a:lnSpc>
                <a:spcPct val="90000"/>
              </a:lnSpc>
            </a:pPr>
            <a:r>
              <a:rPr lang="en-US" sz="2400" b="1" u="sng" dirty="0" smtClean="0"/>
              <a:t>Permanent income hypothesis</a:t>
            </a:r>
            <a:r>
              <a:rPr lang="en-US" sz="2400" b="1" dirty="0" smtClean="0"/>
              <a:t> </a:t>
            </a:r>
            <a:r>
              <a:rPr lang="en-US" sz="2400" dirty="0" smtClean="0"/>
              <a:t>(people spend what they expect they will eventually have)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Help temper the urge for </a:t>
            </a:r>
            <a:r>
              <a:rPr lang="en-US" sz="2400" b="1" u="sng" dirty="0" smtClean="0"/>
              <a:t>immediate gratification</a:t>
            </a:r>
            <a:r>
              <a:rPr lang="en-US" sz="2400" dirty="0" smtClean="0"/>
              <a:t>, </a:t>
            </a:r>
            <a:r>
              <a:rPr lang="en-US" sz="2400" b="1" u="sng" dirty="0" smtClean="0"/>
              <a:t>mental accounting</a:t>
            </a:r>
            <a:r>
              <a:rPr lang="en-US" sz="2400" dirty="0" smtClean="0"/>
              <a:t>, </a:t>
            </a:r>
            <a:r>
              <a:rPr lang="en-US" sz="2400" b="1" u="sng" dirty="0" smtClean="0"/>
              <a:t>lack of budgeting</a:t>
            </a:r>
            <a:r>
              <a:rPr lang="en-US" sz="2400" dirty="0" smtClean="0"/>
              <a:t>, and </a:t>
            </a:r>
            <a:r>
              <a:rPr lang="en-US" sz="2400" b="1" u="sng" dirty="0" smtClean="0"/>
              <a:t>innumeracy</a:t>
            </a:r>
            <a:r>
              <a:rPr lang="en-US" sz="2400" dirty="0" smtClean="0"/>
              <a:t> that draws many people into debt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Goal: transfer financial decision making from the </a:t>
            </a:r>
            <a:r>
              <a:rPr lang="en-US" sz="2400" b="1" u="sng" dirty="0" smtClean="0"/>
              <a:t>intuitive</a:t>
            </a:r>
            <a:r>
              <a:rPr lang="en-US" sz="2400" dirty="0" smtClean="0"/>
              <a:t> to the </a:t>
            </a:r>
            <a:r>
              <a:rPr lang="en-US" sz="2400" b="1" u="sng" dirty="0" smtClean="0"/>
              <a:t>deliberative self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2765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Behavioral Principles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9600" dirty="0" smtClean="0"/>
              <a:t>QUE$TION$?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Behavioral Principles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Anchoring</a:t>
            </a:r>
            <a:r>
              <a:rPr lang="en-US" sz="2400" dirty="0" smtClean="0"/>
              <a:t> </a:t>
            </a:r>
            <a:r>
              <a:rPr lang="en-US" sz="2400" dirty="0" smtClean="0"/>
              <a:t>*****by letting them know how little money they are getting***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Inertia?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For </a:t>
            </a:r>
            <a:r>
              <a:rPr lang="en-US" sz="2400" dirty="0" smtClean="0"/>
              <a:t>the parents, to customize – choice overload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Ease of evaluation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Familiarity bias … debit card style</a:t>
            </a:r>
            <a:r>
              <a:rPr lang="en-US" sz="2400" dirty="0" smtClean="0"/>
              <a:t>? 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6629400" y="6557963"/>
            <a:ext cx="2133600" cy="279400"/>
          </a:xfrm>
        </p:spPr>
        <p:txBody>
          <a:bodyPr>
            <a:normAutofit fontScale="92500" lnSpcReduction="1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865370-6D75-4A3D-B14F-2C8D2A090C25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en-US">
              <a:cs typeface="Arial" charset="0"/>
            </a:endParaRPr>
          </a:p>
        </p:txBody>
      </p:sp>
      <p:graphicFrame>
        <p:nvGraphicFramePr>
          <p:cNvPr id="251030" name="Group 150"/>
          <p:cNvGraphicFramePr>
            <a:graphicFrameLocks noGrp="1"/>
          </p:cNvGraphicFramePr>
          <p:nvPr>
            <p:ph type="tbl" idx="1"/>
          </p:nvPr>
        </p:nvGraphicFramePr>
        <p:xfrm>
          <a:off x="468313" y="1844675"/>
          <a:ext cx="3886200" cy="3884614"/>
        </p:xfrm>
        <a:graphic>
          <a:graphicData uri="http://schemas.openxmlformats.org/drawingml/2006/table">
            <a:tbl>
              <a:tblPr/>
              <a:tblGrid>
                <a:gridCol w="38862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Cognitive / Deliberative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Relatively slow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Demanding of cognitive capacity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Controlled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Analytic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Rule-based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57" name="Text Box 40"/>
          <p:cNvSpPr txBox="1">
            <a:spLocks noChangeArrowheads="1"/>
          </p:cNvSpPr>
          <p:nvPr/>
        </p:nvSpPr>
        <p:spPr bwMode="auto">
          <a:xfrm>
            <a:off x="382588" y="6096000"/>
            <a:ext cx="396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en-US" sz="1400">
                <a:latin typeface="Calibri" pitchFamily="34" charset="0"/>
              </a:rPr>
              <a:t>Sources: Stanovich and West (2002)</a:t>
            </a:r>
          </a:p>
        </p:txBody>
      </p:sp>
      <p:graphicFrame>
        <p:nvGraphicFramePr>
          <p:cNvPr id="251119" name="Group 239"/>
          <p:cNvGraphicFramePr>
            <a:graphicFrameLocks noGrp="1"/>
          </p:cNvGraphicFramePr>
          <p:nvPr/>
        </p:nvGraphicFramePr>
        <p:xfrm>
          <a:off x="4427538" y="1844675"/>
          <a:ext cx="4343400" cy="3884614"/>
        </p:xfrm>
        <a:graphic>
          <a:graphicData uri="http://schemas.openxmlformats.org/drawingml/2006/table">
            <a:tbl>
              <a:tblPr/>
              <a:tblGrid>
                <a:gridCol w="457200"/>
                <a:gridCol w="38862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Intuitive / Affective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48000"/>
                      </a:srgbClr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Relatively fast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Undemanding of cognitive capacity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Automatic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Holistic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Associative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3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Intuitive vs. Deliberative Self</a:t>
            </a:r>
          </a:p>
        </p:txBody>
      </p:sp>
      <p:grpSp>
        <p:nvGrpSpPr>
          <p:cNvPr id="31776" name="Group 187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6515100"/>
            <a:ext cx="9144000" cy="233363"/>
            <a:chOff x="0" y="6515100"/>
            <a:chExt cx="9143999" cy="233680"/>
          </a:xfrm>
        </p:grpSpPr>
        <p:sp>
          <p:nvSpPr>
            <p:cNvPr id="70" name="Oval 69"/>
            <p:cNvSpPr/>
            <p:nvPr>
              <p:custDataLst>
                <p:tags r:id="rId2"/>
              </p:custDataLst>
            </p:nvPr>
          </p:nvSpPr>
          <p:spPr>
            <a:xfrm>
              <a:off x="2540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778" name="TextBox 127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0" y="6515100"/>
              <a:ext cx="460021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w Cen MT"/>
                </a:rPr>
                <a:t> </a:t>
              </a:r>
            </a:p>
          </p:txBody>
        </p:sp>
        <p:sp>
          <p:nvSpPr>
            <p:cNvPr id="129" name="Oval 128"/>
            <p:cNvSpPr/>
            <p:nvPr>
              <p:custDataLst>
                <p:tags r:id="rId4"/>
              </p:custDataLst>
            </p:nvPr>
          </p:nvSpPr>
          <p:spPr>
            <a:xfrm>
              <a:off x="384175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0" name="Oval 129"/>
            <p:cNvSpPr/>
            <p:nvPr>
              <p:custDataLst>
                <p:tags r:id="rId5"/>
              </p:custDataLst>
            </p:nvPr>
          </p:nvSpPr>
          <p:spPr>
            <a:xfrm>
              <a:off x="51435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1" name="Oval 130"/>
            <p:cNvSpPr/>
            <p:nvPr>
              <p:custDataLst>
                <p:tags r:id="rId6"/>
              </p:custDataLst>
            </p:nvPr>
          </p:nvSpPr>
          <p:spPr>
            <a:xfrm>
              <a:off x="644525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2" name="Oval 131"/>
            <p:cNvSpPr/>
            <p:nvPr>
              <p:custDataLst>
                <p:tags r:id="rId7"/>
              </p:custDataLst>
            </p:nvPr>
          </p:nvSpPr>
          <p:spPr>
            <a:xfrm>
              <a:off x="7747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3" name="Oval 132"/>
            <p:cNvSpPr/>
            <p:nvPr>
              <p:custDataLst>
                <p:tags r:id="rId8"/>
              </p:custDataLst>
            </p:nvPr>
          </p:nvSpPr>
          <p:spPr>
            <a:xfrm>
              <a:off x="904875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4" name="Oval 133"/>
            <p:cNvSpPr/>
            <p:nvPr>
              <p:custDataLst>
                <p:tags r:id="rId9"/>
              </p:custDataLst>
            </p:nvPr>
          </p:nvSpPr>
          <p:spPr>
            <a:xfrm>
              <a:off x="103505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5" name="Oval 134"/>
            <p:cNvSpPr/>
            <p:nvPr>
              <p:custDataLst>
                <p:tags r:id="rId10"/>
              </p:custDataLst>
            </p:nvPr>
          </p:nvSpPr>
          <p:spPr>
            <a:xfrm>
              <a:off x="1165225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6" name="Oval 135"/>
            <p:cNvSpPr/>
            <p:nvPr>
              <p:custDataLst>
                <p:tags r:id="rId11"/>
              </p:custDataLst>
            </p:nvPr>
          </p:nvSpPr>
          <p:spPr>
            <a:xfrm>
              <a:off x="12954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7" name="Oval 136"/>
            <p:cNvSpPr/>
            <p:nvPr>
              <p:custDataLst>
                <p:tags r:id="rId12"/>
              </p:custDataLst>
            </p:nvPr>
          </p:nvSpPr>
          <p:spPr>
            <a:xfrm>
              <a:off x="1425575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8" name="Oval 137"/>
            <p:cNvSpPr/>
            <p:nvPr>
              <p:custDataLst>
                <p:tags r:id="rId13"/>
              </p:custDataLst>
            </p:nvPr>
          </p:nvSpPr>
          <p:spPr>
            <a:xfrm>
              <a:off x="155575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9" name="Oval 138"/>
            <p:cNvSpPr/>
            <p:nvPr>
              <p:custDataLst>
                <p:tags r:id="rId14"/>
              </p:custDataLst>
            </p:nvPr>
          </p:nvSpPr>
          <p:spPr>
            <a:xfrm>
              <a:off x="1685925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0" name="Oval 139"/>
            <p:cNvSpPr/>
            <p:nvPr>
              <p:custDataLst>
                <p:tags r:id="rId15"/>
              </p:custDataLst>
            </p:nvPr>
          </p:nvSpPr>
          <p:spPr>
            <a:xfrm>
              <a:off x="18161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1" name="Oval 140"/>
            <p:cNvSpPr/>
            <p:nvPr>
              <p:custDataLst>
                <p:tags r:id="rId16"/>
              </p:custDataLst>
            </p:nvPr>
          </p:nvSpPr>
          <p:spPr>
            <a:xfrm>
              <a:off x="1946275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2" name="Oval 141"/>
            <p:cNvSpPr/>
            <p:nvPr>
              <p:custDataLst>
                <p:tags r:id="rId17"/>
              </p:custDataLst>
            </p:nvPr>
          </p:nvSpPr>
          <p:spPr>
            <a:xfrm>
              <a:off x="207645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3" name="Oval 142"/>
            <p:cNvSpPr/>
            <p:nvPr>
              <p:custDataLst>
                <p:tags r:id="rId18"/>
              </p:custDataLst>
            </p:nvPr>
          </p:nvSpPr>
          <p:spPr>
            <a:xfrm>
              <a:off x="2206625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4" name="Oval 143"/>
            <p:cNvSpPr/>
            <p:nvPr>
              <p:custDataLst>
                <p:tags r:id="rId19"/>
              </p:custDataLst>
            </p:nvPr>
          </p:nvSpPr>
          <p:spPr>
            <a:xfrm>
              <a:off x="2336800" y="6693142"/>
              <a:ext cx="55563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5" name="Oval 144"/>
            <p:cNvSpPr/>
            <p:nvPr>
              <p:custDataLst>
                <p:tags r:id="rId20"/>
              </p:custDataLst>
            </p:nvPr>
          </p:nvSpPr>
          <p:spPr>
            <a:xfrm>
              <a:off x="2466975" y="6693142"/>
              <a:ext cx="57150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6" name="Oval 145"/>
            <p:cNvSpPr/>
            <p:nvPr>
              <p:custDataLst>
                <p:tags r:id="rId21"/>
              </p:custDataLst>
            </p:nvPr>
          </p:nvSpPr>
          <p:spPr>
            <a:xfrm>
              <a:off x="2597150" y="6693142"/>
              <a:ext cx="57150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7" name="Oval 146"/>
            <p:cNvSpPr/>
            <p:nvPr>
              <p:custDataLst>
                <p:tags r:id="rId22"/>
              </p:custDataLst>
            </p:nvPr>
          </p:nvSpPr>
          <p:spPr>
            <a:xfrm>
              <a:off x="2727325" y="6693142"/>
              <a:ext cx="57150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8" name="Oval 147"/>
            <p:cNvSpPr/>
            <p:nvPr>
              <p:custDataLst>
                <p:tags r:id="rId23"/>
              </p:custDataLst>
            </p:nvPr>
          </p:nvSpPr>
          <p:spPr>
            <a:xfrm>
              <a:off x="2857500" y="6693142"/>
              <a:ext cx="57150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9" name="Oval 148"/>
            <p:cNvSpPr/>
            <p:nvPr>
              <p:custDataLst>
                <p:tags r:id="rId24"/>
              </p:custDataLst>
            </p:nvPr>
          </p:nvSpPr>
          <p:spPr>
            <a:xfrm>
              <a:off x="2987675" y="6693142"/>
              <a:ext cx="57150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0" name="Oval 149"/>
            <p:cNvSpPr/>
            <p:nvPr>
              <p:custDataLst>
                <p:tags r:id="rId25"/>
              </p:custDataLst>
            </p:nvPr>
          </p:nvSpPr>
          <p:spPr>
            <a:xfrm>
              <a:off x="3117850" y="6693142"/>
              <a:ext cx="57150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1" name="Oval 150"/>
            <p:cNvSpPr/>
            <p:nvPr>
              <p:custDataLst>
                <p:tags r:id="rId26"/>
              </p:custDataLst>
            </p:nvPr>
          </p:nvSpPr>
          <p:spPr>
            <a:xfrm>
              <a:off x="3248025" y="6693142"/>
              <a:ext cx="57150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2" name="Oval 151"/>
            <p:cNvSpPr/>
            <p:nvPr>
              <p:custDataLst>
                <p:tags r:id="rId27"/>
              </p:custDataLst>
            </p:nvPr>
          </p:nvSpPr>
          <p:spPr>
            <a:xfrm>
              <a:off x="3378200" y="6693142"/>
              <a:ext cx="57150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3" name="Oval 152"/>
            <p:cNvSpPr/>
            <p:nvPr>
              <p:custDataLst>
                <p:tags r:id="rId28"/>
              </p:custDataLst>
            </p:nvPr>
          </p:nvSpPr>
          <p:spPr>
            <a:xfrm>
              <a:off x="3508375" y="6693142"/>
              <a:ext cx="57150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4" name="Oval 153"/>
            <p:cNvSpPr/>
            <p:nvPr>
              <p:custDataLst>
                <p:tags r:id="rId29"/>
              </p:custDataLst>
            </p:nvPr>
          </p:nvSpPr>
          <p:spPr>
            <a:xfrm>
              <a:off x="3638550" y="6693142"/>
              <a:ext cx="57150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5" name="Oval 154"/>
            <p:cNvSpPr/>
            <p:nvPr>
              <p:custDataLst>
                <p:tags r:id="rId30"/>
              </p:custDataLst>
            </p:nvPr>
          </p:nvSpPr>
          <p:spPr>
            <a:xfrm>
              <a:off x="3768725" y="6693142"/>
              <a:ext cx="57150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6" name="Oval 155"/>
            <p:cNvSpPr/>
            <p:nvPr>
              <p:custDataLst>
                <p:tags r:id="rId31"/>
              </p:custDataLst>
            </p:nvPr>
          </p:nvSpPr>
          <p:spPr>
            <a:xfrm>
              <a:off x="3900488" y="6693142"/>
              <a:ext cx="55562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7" name="Oval 156"/>
            <p:cNvSpPr/>
            <p:nvPr>
              <p:custDataLst>
                <p:tags r:id="rId32"/>
              </p:custDataLst>
            </p:nvPr>
          </p:nvSpPr>
          <p:spPr>
            <a:xfrm>
              <a:off x="4030663" y="6693142"/>
              <a:ext cx="55562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8" name="Oval 157"/>
            <p:cNvSpPr/>
            <p:nvPr>
              <p:custDataLst>
                <p:tags r:id="rId33"/>
              </p:custDataLst>
            </p:nvPr>
          </p:nvSpPr>
          <p:spPr>
            <a:xfrm>
              <a:off x="4160838" y="6693142"/>
              <a:ext cx="55562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9" name="Oval 158"/>
            <p:cNvSpPr/>
            <p:nvPr>
              <p:custDataLst>
                <p:tags r:id="rId34"/>
              </p:custDataLst>
            </p:nvPr>
          </p:nvSpPr>
          <p:spPr>
            <a:xfrm>
              <a:off x="4291013" y="6693142"/>
              <a:ext cx="55562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35"/>
              </p:custDataLst>
            </p:nvPr>
          </p:nvSpPr>
          <p:spPr>
            <a:xfrm>
              <a:off x="4940299" y="6693142"/>
              <a:ext cx="57150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811" name="TextBox 160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178808" y="6515100"/>
              <a:ext cx="496519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w Cen MT"/>
                </a:rPr>
                <a:t> </a:t>
              </a:r>
            </a:p>
          </p:txBody>
        </p:sp>
        <p:sp>
          <p:nvSpPr>
            <p:cNvPr id="162" name="Oval 161"/>
            <p:cNvSpPr/>
            <p:nvPr>
              <p:custDataLst>
                <p:tags r:id="rId37"/>
              </p:custDataLst>
            </p:nvPr>
          </p:nvSpPr>
          <p:spPr>
            <a:xfrm>
              <a:off x="5070474" y="6693142"/>
              <a:ext cx="57150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3" name="Oval 162"/>
            <p:cNvSpPr/>
            <p:nvPr>
              <p:custDataLst>
                <p:tags r:id="rId38"/>
              </p:custDataLst>
            </p:nvPr>
          </p:nvSpPr>
          <p:spPr>
            <a:xfrm>
              <a:off x="5200649" y="6693142"/>
              <a:ext cx="57150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4" name="Oval 163"/>
            <p:cNvSpPr/>
            <p:nvPr>
              <p:custDataLst>
                <p:tags r:id="rId39"/>
              </p:custDataLst>
            </p:nvPr>
          </p:nvSpPr>
          <p:spPr>
            <a:xfrm>
              <a:off x="5330824" y="6693142"/>
              <a:ext cx="57150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5" name="Oval 164"/>
            <p:cNvSpPr/>
            <p:nvPr>
              <p:custDataLst>
                <p:tags r:id="rId40"/>
              </p:custDataLst>
            </p:nvPr>
          </p:nvSpPr>
          <p:spPr>
            <a:xfrm>
              <a:off x="5460999" y="6693142"/>
              <a:ext cx="57150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6" name="Oval 165"/>
            <p:cNvSpPr/>
            <p:nvPr>
              <p:custDataLst>
                <p:tags r:id="rId41"/>
              </p:custDataLst>
            </p:nvPr>
          </p:nvSpPr>
          <p:spPr>
            <a:xfrm>
              <a:off x="5591174" y="6693142"/>
              <a:ext cx="57150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7" name="Oval 166"/>
            <p:cNvSpPr/>
            <p:nvPr>
              <p:custDataLst>
                <p:tags r:id="rId42"/>
              </p:custDataLst>
            </p:nvPr>
          </p:nvSpPr>
          <p:spPr>
            <a:xfrm>
              <a:off x="5721349" y="6693142"/>
              <a:ext cx="57150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8" name="Oval 167"/>
            <p:cNvSpPr/>
            <p:nvPr>
              <p:custDataLst>
                <p:tags r:id="rId43"/>
              </p:custDataLst>
            </p:nvPr>
          </p:nvSpPr>
          <p:spPr>
            <a:xfrm>
              <a:off x="5851524" y="6693142"/>
              <a:ext cx="57150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9" name="Oval 168"/>
            <p:cNvSpPr/>
            <p:nvPr>
              <p:custDataLst>
                <p:tags r:id="rId44"/>
              </p:custDataLst>
            </p:nvPr>
          </p:nvSpPr>
          <p:spPr>
            <a:xfrm>
              <a:off x="5981699" y="6693142"/>
              <a:ext cx="57150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0" name="Oval 169"/>
            <p:cNvSpPr/>
            <p:nvPr>
              <p:custDataLst>
                <p:tags r:id="rId45"/>
              </p:custDataLst>
            </p:nvPr>
          </p:nvSpPr>
          <p:spPr>
            <a:xfrm>
              <a:off x="6111874" y="6693142"/>
              <a:ext cx="57150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1" name="Oval 170"/>
            <p:cNvSpPr/>
            <p:nvPr>
              <p:custDataLst>
                <p:tags r:id="rId46"/>
              </p:custDataLst>
            </p:nvPr>
          </p:nvSpPr>
          <p:spPr>
            <a:xfrm>
              <a:off x="6243637" y="6693142"/>
              <a:ext cx="55562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2" name="Oval 171"/>
            <p:cNvSpPr/>
            <p:nvPr>
              <p:custDataLst>
                <p:tags r:id="rId47"/>
              </p:custDataLst>
            </p:nvPr>
          </p:nvSpPr>
          <p:spPr>
            <a:xfrm>
              <a:off x="6373812" y="6693142"/>
              <a:ext cx="55562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3" name="Oval 172"/>
            <p:cNvSpPr/>
            <p:nvPr>
              <p:custDataLst>
                <p:tags r:id="rId48"/>
              </p:custDataLst>
            </p:nvPr>
          </p:nvSpPr>
          <p:spPr>
            <a:xfrm>
              <a:off x="6503987" y="6693142"/>
              <a:ext cx="55562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4" name="Oval 173"/>
            <p:cNvSpPr/>
            <p:nvPr>
              <p:custDataLst>
                <p:tags r:id="rId49"/>
              </p:custDataLst>
            </p:nvPr>
          </p:nvSpPr>
          <p:spPr>
            <a:xfrm>
              <a:off x="6634162" y="6693142"/>
              <a:ext cx="55562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5" name="Oval 174"/>
            <p:cNvSpPr/>
            <p:nvPr>
              <p:custDataLst>
                <p:tags r:id="rId50"/>
              </p:custDataLst>
            </p:nvPr>
          </p:nvSpPr>
          <p:spPr>
            <a:xfrm>
              <a:off x="6764337" y="6693142"/>
              <a:ext cx="55562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6" name="Oval 175"/>
            <p:cNvSpPr/>
            <p:nvPr>
              <p:custDataLst>
                <p:tags r:id="rId51"/>
              </p:custDataLst>
            </p:nvPr>
          </p:nvSpPr>
          <p:spPr>
            <a:xfrm>
              <a:off x="6894512" y="6693142"/>
              <a:ext cx="55562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7" name="Oval 176"/>
            <p:cNvSpPr/>
            <p:nvPr>
              <p:custDataLst>
                <p:tags r:id="rId52"/>
              </p:custDataLst>
            </p:nvPr>
          </p:nvSpPr>
          <p:spPr>
            <a:xfrm>
              <a:off x="7024687" y="6693142"/>
              <a:ext cx="55562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8" name="Oval 177"/>
            <p:cNvSpPr/>
            <p:nvPr>
              <p:custDataLst>
                <p:tags r:id="rId53"/>
              </p:custDataLst>
            </p:nvPr>
          </p:nvSpPr>
          <p:spPr>
            <a:xfrm>
              <a:off x="7154862" y="6693142"/>
              <a:ext cx="55562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9" name="Oval 178"/>
            <p:cNvSpPr/>
            <p:nvPr>
              <p:custDataLst>
                <p:tags r:id="rId54"/>
              </p:custDataLst>
            </p:nvPr>
          </p:nvSpPr>
          <p:spPr>
            <a:xfrm>
              <a:off x="7285037" y="6693142"/>
              <a:ext cx="55562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0" name="Oval 179"/>
            <p:cNvSpPr/>
            <p:nvPr>
              <p:custDataLst>
                <p:tags r:id="rId55"/>
              </p:custDataLst>
            </p:nvPr>
          </p:nvSpPr>
          <p:spPr>
            <a:xfrm>
              <a:off x="7415212" y="6693142"/>
              <a:ext cx="55562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1" name="Oval 180"/>
            <p:cNvSpPr/>
            <p:nvPr>
              <p:custDataLst>
                <p:tags r:id="rId56"/>
              </p:custDataLst>
            </p:nvPr>
          </p:nvSpPr>
          <p:spPr>
            <a:xfrm>
              <a:off x="7545387" y="6693142"/>
              <a:ext cx="55562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2" name="Oval 181"/>
            <p:cNvSpPr/>
            <p:nvPr>
              <p:custDataLst>
                <p:tags r:id="rId57"/>
              </p:custDataLst>
            </p:nvPr>
          </p:nvSpPr>
          <p:spPr>
            <a:xfrm>
              <a:off x="7675562" y="6693142"/>
              <a:ext cx="55562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3" name="Oval 182"/>
            <p:cNvSpPr/>
            <p:nvPr>
              <p:custDataLst>
                <p:tags r:id="rId58"/>
              </p:custDataLst>
            </p:nvPr>
          </p:nvSpPr>
          <p:spPr>
            <a:xfrm>
              <a:off x="7805737" y="6693142"/>
              <a:ext cx="55562" cy="5563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4" name="Oval 183"/>
            <p:cNvSpPr/>
            <p:nvPr>
              <p:custDataLst>
                <p:tags r:id="rId59"/>
              </p:custDataLst>
            </p:nvPr>
          </p:nvSpPr>
          <p:spPr>
            <a:xfrm>
              <a:off x="7935912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5" name="Oval 184"/>
            <p:cNvSpPr/>
            <p:nvPr>
              <p:custDataLst>
                <p:tags r:id="rId60"/>
              </p:custDataLst>
            </p:nvPr>
          </p:nvSpPr>
          <p:spPr>
            <a:xfrm>
              <a:off x="806608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6" name="Oval 185"/>
            <p:cNvSpPr/>
            <p:nvPr>
              <p:custDataLst>
                <p:tags r:id="rId61"/>
              </p:custDataLst>
            </p:nvPr>
          </p:nvSpPr>
          <p:spPr>
            <a:xfrm>
              <a:off x="8196262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7" name="Oval 186"/>
            <p:cNvSpPr/>
            <p:nvPr>
              <p:custDataLst>
                <p:tags r:id="rId62"/>
              </p:custDataLst>
            </p:nvPr>
          </p:nvSpPr>
          <p:spPr>
            <a:xfrm>
              <a:off x="8326437" y="6693142"/>
              <a:ext cx="55562" cy="55638"/>
            </a:xfrm>
            <a:prstGeom prst="ellipse">
              <a:avLst/>
            </a:prstGeom>
            <a:solidFill>
              <a:srgbClr val="BADFE2"/>
            </a:solidFill>
            <a:ln>
              <a:solidFill>
                <a:srgbClr val="BAD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1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1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__" val="yes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669</TotalTime>
  <Words>469</Words>
  <Application>Microsoft Office PowerPoint</Application>
  <PresentationFormat>On-screen Show (4:3)</PresentationFormat>
  <Paragraphs>84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Common Cents</vt:lpstr>
      <vt:lpstr>Problem with the Status Quo</vt:lpstr>
      <vt:lpstr>Our Solution: Common Cents</vt:lpstr>
      <vt:lpstr>How Common Cents works:</vt:lpstr>
      <vt:lpstr>Show Me the Money </vt:lpstr>
      <vt:lpstr>Behavioral Principles </vt:lpstr>
      <vt:lpstr>Slide 7</vt:lpstr>
      <vt:lpstr>Behavioral Principles </vt:lpstr>
      <vt:lpstr>Intuitive vs. Deliberative Self</vt:lpstr>
      <vt:lpstr>Debt Aversion</vt:lpstr>
      <vt:lpstr>Excessive Debt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Cents</dc:title>
  <dc:creator>Ali Kermani</dc:creator>
  <cp:lastModifiedBy>Ali Kermani</cp:lastModifiedBy>
  <cp:revision>7</cp:revision>
  <dcterms:created xsi:type="dcterms:W3CDTF">2009-06-03T22:56:02Z</dcterms:created>
  <dcterms:modified xsi:type="dcterms:W3CDTF">2009-06-04T18:39:11Z</dcterms:modified>
</cp:coreProperties>
</file>