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67" r:id="rId3"/>
    <p:sldId id="271" r:id="rId4"/>
    <p:sldId id="274" r:id="rId5"/>
    <p:sldId id="272" r:id="rId6"/>
    <p:sldId id="270" r:id="rId7"/>
    <p:sldId id="275" r:id="rId8"/>
    <p:sldId id="273" r:id="rId9"/>
    <p:sldId id="276" r:id="rId10"/>
    <p:sldId id="277" r:id="rId11"/>
    <p:sldId id="278" r:id="rId12"/>
    <p:sldId id="279"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52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8291" autoAdjust="0"/>
    <p:restoredTop sz="88908" autoAdjust="0"/>
  </p:normalViewPr>
  <p:slideViewPr>
    <p:cSldViewPr>
      <p:cViewPr>
        <p:scale>
          <a:sx n="89" d="100"/>
          <a:sy n="89" d="100"/>
        </p:scale>
        <p:origin x="408"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AC5072-6E92-49C2-8775-2EA51A554FA6}" type="doc">
      <dgm:prSet loTypeId="urn:microsoft.com/office/officeart/2005/8/layout/venn1" loCatId="relationship" qsTypeId="urn:microsoft.com/office/officeart/2005/8/quickstyle/3d3" qsCatId="3D" csTypeId="urn:microsoft.com/office/officeart/2005/8/colors/accent4_2" csCatId="accent4" phldr="1"/>
      <dgm:spPr/>
    </dgm:pt>
    <dgm:pt modelId="{D6D315A7-8445-4D72-B759-9CE9EC7F24D3}">
      <dgm:prSet phldrT="[Text]"/>
      <dgm:spPr/>
      <dgm:t>
        <a:bodyPr/>
        <a:lstStyle/>
        <a:p>
          <a:r>
            <a:rPr lang="en-US" dirty="0" smtClean="0"/>
            <a:t>Things that make you smile</a:t>
          </a:r>
          <a:endParaRPr lang="en-US" dirty="0"/>
        </a:p>
      </dgm:t>
    </dgm:pt>
    <dgm:pt modelId="{7E8FDB62-3EA0-421D-8E7D-49606BF61D90}" type="parTrans" cxnId="{1CE55083-A2B7-478A-924B-20142CE4EAC2}">
      <dgm:prSet/>
      <dgm:spPr/>
      <dgm:t>
        <a:bodyPr/>
        <a:lstStyle/>
        <a:p>
          <a:endParaRPr lang="en-US"/>
        </a:p>
      </dgm:t>
    </dgm:pt>
    <dgm:pt modelId="{89AD0749-49FF-4EDB-B5A5-0F188FEDE1DC}" type="sibTrans" cxnId="{1CE55083-A2B7-478A-924B-20142CE4EAC2}">
      <dgm:prSet/>
      <dgm:spPr/>
      <dgm:t>
        <a:bodyPr/>
        <a:lstStyle/>
        <a:p>
          <a:endParaRPr lang="en-US"/>
        </a:p>
      </dgm:t>
    </dgm:pt>
    <dgm:pt modelId="{C4B1F601-7CD9-4686-BFEB-FF4888A1B1FC}">
      <dgm:prSet phldrT="[Text]"/>
      <dgm:spPr/>
      <dgm:t>
        <a:bodyPr/>
        <a:lstStyle/>
        <a:p>
          <a:r>
            <a:rPr lang="en-US" dirty="0" smtClean="0"/>
            <a:t>Your budget</a:t>
          </a:r>
          <a:endParaRPr lang="en-US" dirty="0"/>
        </a:p>
      </dgm:t>
    </dgm:pt>
    <dgm:pt modelId="{A37BE860-C6A4-44F4-B40B-7C66E133504F}" type="parTrans" cxnId="{BA4C7178-519D-461C-BCF7-97B9D4F4A4D7}">
      <dgm:prSet/>
      <dgm:spPr/>
      <dgm:t>
        <a:bodyPr/>
        <a:lstStyle/>
        <a:p>
          <a:endParaRPr lang="en-US"/>
        </a:p>
      </dgm:t>
    </dgm:pt>
    <dgm:pt modelId="{00E8D61F-FD27-4217-8DB2-9FD291F8CF98}" type="sibTrans" cxnId="{BA4C7178-519D-461C-BCF7-97B9D4F4A4D7}">
      <dgm:prSet/>
      <dgm:spPr/>
      <dgm:t>
        <a:bodyPr/>
        <a:lstStyle/>
        <a:p>
          <a:endParaRPr lang="en-US"/>
        </a:p>
      </dgm:t>
    </dgm:pt>
    <dgm:pt modelId="{1DF132CE-68C6-407E-B1C9-299175D22172}">
      <dgm:prSet phldrT="[Text]"/>
      <dgm:spPr/>
      <dgm:t>
        <a:bodyPr/>
        <a:lstStyle/>
        <a:p>
          <a:r>
            <a:rPr lang="en-US" dirty="0" smtClean="0"/>
            <a:t>Things that are available</a:t>
          </a:r>
          <a:endParaRPr lang="en-US" dirty="0"/>
        </a:p>
      </dgm:t>
    </dgm:pt>
    <dgm:pt modelId="{6FCB8131-7D44-4ED6-8E7A-4B1CA2ECEF5B}" type="parTrans" cxnId="{E8914953-3CEE-4F5C-B167-B4485F1C8154}">
      <dgm:prSet/>
      <dgm:spPr/>
      <dgm:t>
        <a:bodyPr/>
        <a:lstStyle/>
        <a:p>
          <a:endParaRPr lang="en-US"/>
        </a:p>
      </dgm:t>
    </dgm:pt>
    <dgm:pt modelId="{E4BEA8A0-9F89-4373-A688-46256B41D4B1}" type="sibTrans" cxnId="{E8914953-3CEE-4F5C-B167-B4485F1C8154}">
      <dgm:prSet/>
      <dgm:spPr/>
      <dgm:t>
        <a:bodyPr/>
        <a:lstStyle/>
        <a:p>
          <a:endParaRPr lang="en-US"/>
        </a:p>
      </dgm:t>
    </dgm:pt>
    <dgm:pt modelId="{BA0093F6-340E-4099-9705-A399561625CF}" type="pres">
      <dgm:prSet presAssocID="{55AC5072-6E92-49C2-8775-2EA51A554FA6}" presName="compositeShape" presStyleCnt="0">
        <dgm:presLayoutVars>
          <dgm:chMax val="7"/>
          <dgm:dir/>
          <dgm:resizeHandles val="exact"/>
        </dgm:presLayoutVars>
      </dgm:prSet>
      <dgm:spPr/>
    </dgm:pt>
    <dgm:pt modelId="{FA752BE3-DA44-4A65-9E1C-D06440CBA33B}" type="pres">
      <dgm:prSet presAssocID="{D6D315A7-8445-4D72-B759-9CE9EC7F24D3}" presName="circ1" presStyleLbl="vennNode1" presStyleIdx="0" presStyleCnt="3"/>
      <dgm:spPr/>
      <dgm:t>
        <a:bodyPr/>
        <a:lstStyle/>
        <a:p>
          <a:endParaRPr lang="en-US"/>
        </a:p>
      </dgm:t>
    </dgm:pt>
    <dgm:pt modelId="{EA53E6D6-70B4-4DE3-8491-8C167FF67B41}" type="pres">
      <dgm:prSet presAssocID="{D6D315A7-8445-4D72-B759-9CE9EC7F24D3}" presName="circ1Tx" presStyleLbl="revTx" presStyleIdx="0" presStyleCnt="0">
        <dgm:presLayoutVars>
          <dgm:chMax val="0"/>
          <dgm:chPref val="0"/>
          <dgm:bulletEnabled val="1"/>
        </dgm:presLayoutVars>
      </dgm:prSet>
      <dgm:spPr/>
      <dgm:t>
        <a:bodyPr/>
        <a:lstStyle/>
        <a:p>
          <a:endParaRPr lang="en-US"/>
        </a:p>
      </dgm:t>
    </dgm:pt>
    <dgm:pt modelId="{95689B42-AEB3-4205-8BC4-B90B613A2F17}" type="pres">
      <dgm:prSet presAssocID="{C4B1F601-7CD9-4686-BFEB-FF4888A1B1FC}" presName="circ2" presStyleLbl="vennNode1" presStyleIdx="1" presStyleCnt="3"/>
      <dgm:spPr/>
      <dgm:t>
        <a:bodyPr/>
        <a:lstStyle/>
        <a:p>
          <a:endParaRPr lang="en-US"/>
        </a:p>
      </dgm:t>
    </dgm:pt>
    <dgm:pt modelId="{18829714-6A9A-4BAE-A01A-B1C348E3B5B0}" type="pres">
      <dgm:prSet presAssocID="{C4B1F601-7CD9-4686-BFEB-FF4888A1B1FC}" presName="circ2Tx" presStyleLbl="revTx" presStyleIdx="0" presStyleCnt="0">
        <dgm:presLayoutVars>
          <dgm:chMax val="0"/>
          <dgm:chPref val="0"/>
          <dgm:bulletEnabled val="1"/>
        </dgm:presLayoutVars>
      </dgm:prSet>
      <dgm:spPr/>
      <dgm:t>
        <a:bodyPr/>
        <a:lstStyle/>
        <a:p>
          <a:endParaRPr lang="en-US"/>
        </a:p>
      </dgm:t>
    </dgm:pt>
    <dgm:pt modelId="{1A7D6D25-614B-427B-8910-94473229EA27}" type="pres">
      <dgm:prSet presAssocID="{1DF132CE-68C6-407E-B1C9-299175D22172}" presName="circ3" presStyleLbl="vennNode1" presStyleIdx="2" presStyleCnt="3"/>
      <dgm:spPr/>
      <dgm:t>
        <a:bodyPr/>
        <a:lstStyle/>
        <a:p>
          <a:endParaRPr lang="en-US"/>
        </a:p>
      </dgm:t>
    </dgm:pt>
    <dgm:pt modelId="{8807D9D8-0965-43CE-8100-177E8DF1F97E}" type="pres">
      <dgm:prSet presAssocID="{1DF132CE-68C6-407E-B1C9-299175D22172}" presName="circ3Tx" presStyleLbl="revTx" presStyleIdx="0" presStyleCnt="0">
        <dgm:presLayoutVars>
          <dgm:chMax val="0"/>
          <dgm:chPref val="0"/>
          <dgm:bulletEnabled val="1"/>
        </dgm:presLayoutVars>
      </dgm:prSet>
      <dgm:spPr/>
      <dgm:t>
        <a:bodyPr/>
        <a:lstStyle/>
        <a:p>
          <a:endParaRPr lang="en-US"/>
        </a:p>
      </dgm:t>
    </dgm:pt>
  </dgm:ptLst>
  <dgm:cxnLst>
    <dgm:cxn modelId="{BA4C7178-519D-461C-BCF7-97B9D4F4A4D7}" srcId="{55AC5072-6E92-49C2-8775-2EA51A554FA6}" destId="{C4B1F601-7CD9-4686-BFEB-FF4888A1B1FC}" srcOrd="1" destOrd="0" parTransId="{A37BE860-C6A4-44F4-B40B-7C66E133504F}" sibTransId="{00E8D61F-FD27-4217-8DB2-9FD291F8CF98}"/>
    <dgm:cxn modelId="{E8914953-3CEE-4F5C-B167-B4485F1C8154}" srcId="{55AC5072-6E92-49C2-8775-2EA51A554FA6}" destId="{1DF132CE-68C6-407E-B1C9-299175D22172}" srcOrd="2" destOrd="0" parTransId="{6FCB8131-7D44-4ED6-8E7A-4B1CA2ECEF5B}" sibTransId="{E4BEA8A0-9F89-4373-A688-46256B41D4B1}"/>
    <dgm:cxn modelId="{A3E47B0E-271E-47B4-9061-554325D4BEA2}" type="presOf" srcId="{1DF132CE-68C6-407E-B1C9-299175D22172}" destId="{8807D9D8-0965-43CE-8100-177E8DF1F97E}" srcOrd="1" destOrd="0" presId="urn:microsoft.com/office/officeart/2005/8/layout/venn1"/>
    <dgm:cxn modelId="{B67CCF02-8AE1-4EC9-8644-07DE91C67C5E}" type="presOf" srcId="{C4B1F601-7CD9-4686-BFEB-FF4888A1B1FC}" destId="{95689B42-AEB3-4205-8BC4-B90B613A2F17}" srcOrd="0" destOrd="0" presId="urn:microsoft.com/office/officeart/2005/8/layout/venn1"/>
    <dgm:cxn modelId="{3521780E-5DC0-42C7-B8FB-89CBC26D22D3}" type="presOf" srcId="{C4B1F601-7CD9-4686-BFEB-FF4888A1B1FC}" destId="{18829714-6A9A-4BAE-A01A-B1C348E3B5B0}" srcOrd="1" destOrd="0" presId="urn:microsoft.com/office/officeart/2005/8/layout/venn1"/>
    <dgm:cxn modelId="{E72631E5-A63B-4BD7-9736-5C80EDF5545E}" type="presOf" srcId="{1DF132CE-68C6-407E-B1C9-299175D22172}" destId="{1A7D6D25-614B-427B-8910-94473229EA27}" srcOrd="0" destOrd="0" presId="urn:microsoft.com/office/officeart/2005/8/layout/venn1"/>
    <dgm:cxn modelId="{1CE55083-A2B7-478A-924B-20142CE4EAC2}" srcId="{55AC5072-6E92-49C2-8775-2EA51A554FA6}" destId="{D6D315A7-8445-4D72-B759-9CE9EC7F24D3}" srcOrd="0" destOrd="0" parTransId="{7E8FDB62-3EA0-421D-8E7D-49606BF61D90}" sibTransId="{89AD0749-49FF-4EDB-B5A5-0F188FEDE1DC}"/>
    <dgm:cxn modelId="{3D056082-F1AA-4611-A6BB-04B75EAD4E6C}" type="presOf" srcId="{D6D315A7-8445-4D72-B759-9CE9EC7F24D3}" destId="{EA53E6D6-70B4-4DE3-8491-8C167FF67B41}" srcOrd="1" destOrd="0" presId="urn:microsoft.com/office/officeart/2005/8/layout/venn1"/>
    <dgm:cxn modelId="{BCC4C836-227D-4C7D-B3C8-D1F5EC6F8744}" type="presOf" srcId="{55AC5072-6E92-49C2-8775-2EA51A554FA6}" destId="{BA0093F6-340E-4099-9705-A399561625CF}" srcOrd="0" destOrd="0" presId="urn:microsoft.com/office/officeart/2005/8/layout/venn1"/>
    <dgm:cxn modelId="{24AA08CF-1E72-4AF8-AB19-A43859E19EEA}" type="presOf" srcId="{D6D315A7-8445-4D72-B759-9CE9EC7F24D3}" destId="{FA752BE3-DA44-4A65-9E1C-D06440CBA33B}" srcOrd="0" destOrd="0" presId="urn:microsoft.com/office/officeart/2005/8/layout/venn1"/>
    <dgm:cxn modelId="{5F5F1951-634E-4ACE-9620-EF95E40C7242}" type="presParOf" srcId="{BA0093F6-340E-4099-9705-A399561625CF}" destId="{FA752BE3-DA44-4A65-9E1C-D06440CBA33B}" srcOrd="0" destOrd="0" presId="urn:microsoft.com/office/officeart/2005/8/layout/venn1"/>
    <dgm:cxn modelId="{E0DB126F-F8ED-4536-AA3D-FAA60D9855DE}" type="presParOf" srcId="{BA0093F6-340E-4099-9705-A399561625CF}" destId="{EA53E6D6-70B4-4DE3-8491-8C167FF67B41}" srcOrd="1" destOrd="0" presId="urn:microsoft.com/office/officeart/2005/8/layout/venn1"/>
    <dgm:cxn modelId="{1A8A2DDF-F3DD-4375-8678-BE6B9AE23629}" type="presParOf" srcId="{BA0093F6-340E-4099-9705-A399561625CF}" destId="{95689B42-AEB3-4205-8BC4-B90B613A2F17}" srcOrd="2" destOrd="0" presId="urn:microsoft.com/office/officeart/2005/8/layout/venn1"/>
    <dgm:cxn modelId="{6D5D2FE3-7ACC-4709-9863-F396CE962756}" type="presParOf" srcId="{BA0093F6-340E-4099-9705-A399561625CF}" destId="{18829714-6A9A-4BAE-A01A-B1C348E3B5B0}" srcOrd="3" destOrd="0" presId="urn:microsoft.com/office/officeart/2005/8/layout/venn1"/>
    <dgm:cxn modelId="{2E125DFE-3252-475E-B644-3E2EB90BC162}" type="presParOf" srcId="{BA0093F6-340E-4099-9705-A399561625CF}" destId="{1A7D6D25-614B-427B-8910-94473229EA27}" srcOrd="4" destOrd="0" presId="urn:microsoft.com/office/officeart/2005/8/layout/venn1"/>
    <dgm:cxn modelId="{2225E7B5-A58E-4275-A053-545CF10C3CED}" type="presParOf" srcId="{BA0093F6-340E-4099-9705-A399561625CF}" destId="{8807D9D8-0965-43CE-8100-177E8DF1F97E}" srcOrd="5"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9901A6-660D-408B-B2E9-724AC16C7543}" type="datetimeFigureOut">
              <a:rPr lang="en-US" smtClean="0"/>
              <a:pPr/>
              <a:t>6/4/2009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953697-D419-48CA-BCD0-9C8FFD8ED2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sz="2800" dirty="0" smtClean="0"/>
              <a:t>NOTES:</a:t>
            </a:r>
          </a:p>
          <a:p>
            <a:pPr lvl="1"/>
            <a:r>
              <a:rPr lang="en-US" sz="2800" dirty="0" smtClean="0"/>
              <a:t>*Momentary happiness doesn’t take into account overall life happiness (i.e. obese people and eating)</a:t>
            </a:r>
          </a:p>
          <a:p>
            <a:pPr lvl="1">
              <a:buFont typeface="Arial" charset="0"/>
              <a:buChar char="•"/>
            </a:pPr>
            <a:r>
              <a:rPr lang="en-US" sz="2800" dirty="0" smtClean="0"/>
              <a:t>The Focusing Illusion: people do not think about their current life situation every moment of the day</a:t>
            </a:r>
            <a:r>
              <a:rPr lang="en-US" sz="2800" dirty="0" smtClean="0">
                <a:sym typeface="Wingdings"/>
              </a:rPr>
              <a:t></a:t>
            </a:r>
            <a:r>
              <a:rPr lang="en-US" sz="2800" dirty="0" smtClean="0"/>
              <a:t> therefore we exaggerate the impact current situations have on long term happiness</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2800" dirty="0" smtClean="0"/>
              <a:t>Our reference points we use affect our levels of happiness: changing reference points changes our “hedonic (pleasurable) experience”</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2800" dirty="0" smtClean="0"/>
              <a:t>* Relative happiness: Our measure of happiness is wrong/off/skewed- our happiness is not relative to our own potential but rather how well we are doing relative to others </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2800" dirty="0" smtClean="0"/>
              <a:t>*</a:t>
            </a:r>
            <a:r>
              <a:rPr lang="en-US" sz="2800" baseline="0" dirty="0" smtClean="0"/>
              <a:t> </a:t>
            </a:r>
            <a:r>
              <a:rPr lang="en-US" sz="3200" dirty="0" smtClean="0"/>
              <a:t>Focus on </a:t>
            </a:r>
            <a:r>
              <a:rPr lang="en-US" sz="3200" dirty="0" err="1" smtClean="0"/>
              <a:t>Hedonomics</a:t>
            </a:r>
            <a:r>
              <a:rPr lang="en-US" sz="3200" dirty="0" smtClean="0"/>
              <a:t> </a:t>
            </a:r>
            <a:r>
              <a:rPr lang="en-US" sz="3200" dirty="0" err="1" smtClean="0"/>
              <a:t>vs</a:t>
            </a:r>
            <a:r>
              <a:rPr lang="en-US" sz="3200" dirty="0" smtClean="0"/>
              <a:t> Economics can significantly increase happiness: not just economics in increasing wealth, but increasing the pleasure we derive from the wealth we have by moving it around and placing in different places (have fun with the money you do have)</a:t>
            </a:r>
          </a:p>
          <a:p>
            <a:pPr marL="45720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sz="2800" dirty="0" smtClean="0"/>
              <a:t>* Our perception of happiness is not proportional to spending (i.e. spending on a $1000 purchase isn’t 100 X more gratifying than spending on a  $10 item)</a:t>
            </a:r>
          </a:p>
          <a:p>
            <a:pPr lvl="1">
              <a:buFont typeface="Arial" charset="0"/>
              <a:buChar char="•"/>
            </a:pPr>
            <a:endParaRPr lang="en-US" sz="2800" dirty="0" smtClean="0"/>
          </a:p>
          <a:p>
            <a:pPr lvl="1">
              <a:buFont typeface="Arial" charset="0"/>
              <a:buChar char="•"/>
            </a:pPr>
            <a:endParaRPr lang="en-US" sz="2800" dirty="0" smtClean="0"/>
          </a:p>
        </p:txBody>
      </p:sp>
      <p:sp>
        <p:nvSpPr>
          <p:cNvPr id="4" name="Slide Number Placeholder 3"/>
          <p:cNvSpPr>
            <a:spLocks noGrp="1"/>
          </p:cNvSpPr>
          <p:nvPr>
            <p:ph type="sldNum" sz="quarter" idx="10"/>
          </p:nvPr>
        </p:nvSpPr>
        <p:spPr/>
        <p:txBody>
          <a:bodyPr/>
          <a:lstStyle/>
          <a:p>
            <a:fld id="{64A629BE-962E-4B4C-A231-EB058076711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53697-D419-48CA-BCD0-9C8FFD8ED2C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953697-D419-48CA-BCD0-9C8FFD8ED2C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087E477-FD92-400F-850D-D1F16A4433B8}" type="datetime1">
              <a:rPr lang="en-US" smtClean="0"/>
              <a:pPr/>
              <a:t>6/4/2009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88591DA-BA24-43AF-9249-D028B55159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4D02B8-A298-43B8-B998-9FA6BA8D88B1}" type="datetime1">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591DA-BA24-43AF-9249-D028B55159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32F4FA-EC51-4604-BE50-C1226782CCFF}" type="datetime1">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591DA-BA24-43AF-9249-D028B55159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BAEAFAF-7FC1-417A-BDFC-E233D17E2B5E}" type="datetime1">
              <a:rPr lang="en-US" smtClean="0"/>
              <a:pPr/>
              <a:t>6/4/2009</a:t>
            </a:fld>
            <a:endParaRPr lang="en-US"/>
          </a:p>
        </p:txBody>
      </p:sp>
      <p:sp>
        <p:nvSpPr>
          <p:cNvPr id="9" name="Slide Number Placeholder 8"/>
          <p:cNvSpPr>
            <a:spLocks noGrp="1"/>
          </p:cNvSpPr>
          <p:nvPr>
            <p:ph type="sldNum" sz="quarter" idx="15"/>
          </p:nvPr>
        </p:nvSpPr>
        <p:spPr/>
        <p:txBody>
          <a:bodyPr rtlCol="0"/>
          <a:lstStyle/>
          <a:p>
            <a:fld id="{D88591DA-BA24-43AF-9249-D028B55159C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78A3466-A777-472C-965B-6BBB8059A35D}" type="datetime1">
              <a:rPr lang="en-US" smtClean="0"/>
              <a:pPr/>
              <a:t>6/4/2009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88591DA-BA24-43AF-9249-D028B55159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0BD973C-7F1E-41C6-8A0C-EB7BFE27263C}" type="datetime1">
              <a:rPr lang="en-US" smtClean="0"/>
              <a:pPr/>
              <a:t>6/4/2009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591DA-BA24-43AF-9249-D028B55159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D583AAE-F5D2-4160-A2FF-1E1E231511E0}" type="datetime1">
              <a:rPr lang="en-US" smtClean="0"/>
              <a:pPr/>
              <a:t>6/4/2009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8591DA-BA24-43AF-9249-D028B55159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1ACB4C9-51AA-4B19-B7FA-F5CFFFB6174C}" type="datetime1">
              <a:rPr lang="en-US" smtClean="0"/>
              <a:pPr/>
              <a:t>6/4/2009</a:t>
            </a:fld>
            <a:endParaRPr lang="en-US"/>
          </a:p>
        </p:txBody>
      </p:sp>
      <p:sp>
        <p:nvSpPr>
          <p:cNvPr id="7" name="Slide Number Placeholder 6"/>
          <p:cNvSpPr>
            <a:spLocks noGrp="1"/>
          </p:cNvSpPr>
          <p:nvPr>
            <p:ph type="sldNum" sz="quarter" idx="11"/>
          </p:nvPr>
        </p:nvSpPr>
        <p:spPr/>
        <p:txBody>
          <a:bodyPr rtlCol="0"/>
          <a:lstStyle/>
          <a:p>
            <a:fld id="{D88591DA-BA24-43AF-9249-D028B55159C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2D7C0-629A-4347-B584-408BEFC65B3E}" type="datetime1">
              <a:rPr lang="en-US" smtClean="0"/>
              <a:pPr/>
              <a:t>6/4/2009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8591DA-BA24-43AF-9249-D028B55159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9DB2D85-E0E4-4BCE-A90C-D42E7A27111F}" type="datetime1">
              <a:rPr lang="en-US" smtClean="0"/>
              <a:pPr/>
              <a:t>6/4/2009</a:t>
            </a:fld>
            <a:endParaRPr lang="en-US"/>
          </a:p>
        </p:txBody>
      </p:sp>
      <p:sp>
        <p:nvSpPr>
          <p:cNvPr id="22" name="Slide Number Placeholder 21"/>
          <p:cNvSpPr>
            <a:spLocks noGrp="1"/>
          </p:cNvSpPr>
          <p:nvPr>
            <p:ph type="sldNum" sz="quarter" idx="15"/>
          </p:nvPr>
        </p:nvSpPr>
        <p:spPr/>
        <p:txBody>
          <a:bodyPr rtlCol="0"/>
          <a:lstStyle/>
          <a:p>
            <a:fld id="{D88591DA-BA24-43AF-9249-D028B55159C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CB11FD7-607A-4A79-9110-67F587B9B2C5}" type="datetime1">
              <a:rPr lang="en-US" smtClean="0"/>
              <a:pPr/>
              <a:t>6/4/2009</a:t>
            </a:fld>
            <a:endParaRPr lang="en-US"/>
          </a:p>
        </p:txBody>
      </p:sp>
      <p:sp>
        <p:nvSpPr>
          <p:cNvPr id="18" name="Slide Number Placeholder 17"/>
          <p:cNvSpPr>
            <a:spLocks noGrp="1"/>
          </p:cNvSpPr>
          <p:nvPr>
            <p:ph type="sldNum" sz="quarter" idx="11"/>
          </p:nvPr>
        </p:nvSpPr>
        <p:spPr/>
        <p:txBody>
          <a:bodyPr rtlCol="0"/>
          <a:lstStyle/>
          <a:p>
            <a:fld id="{D88591DA-BA24-43AF-9249-D028B55159C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C3A7906-57C7-44F8-AAAF-02ACD5A04233}" type="datetime1">
              <a:rPr lang="en-US" smtClean="0"/>
              <a:pPr/>
              <a:t>6/4/2009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88591DA-BA24-43AF-9249-D028B55159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gucini.com/" TargetMode="External"/><Relationship Id="rId7" Type="http://schemas.openxmlformats.org/officeDocument/2006/relationships/hyperlink" Target="http://www.spago.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youtube.com/" TargetMode="External"/><Relationship Id="rId5" Type="http://schemas.openxmlformats.org/officeDocument/2006/relationships/hyperlink" Target="http://www.regalair.com/" TargetMode="External"/><Relationship Id="rId4" Type="http://schemas.openxmlformats.org/officeDocument/2006/relationships/hyperlink" Target="http://www.cruis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appytest.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err="1" smtClean="0"/>
              <a:t>Happytest.c</a:t>
            </a:r>
            <a:r>
              <a:rPr lang="en-US" sz="4800" dirty="0" err="1" smtClean="0">
                <a:sym typeface="Wingdings" pitchFamily="2" charset="2"/>
              </a:rPr>
              <a:t>M</a:t>
            </a:r>
            <a:r>
              <a:rPr lang="en-US" sz="4800" dirty="0" smtClean="0">
                <a:sym typeface="Wingdings" pitchFamily="2" charset="2"/>
              </a:rPr>
              <a:t> </a:t>
            </a:r>
            <a:endParaRPr lang="en-US" sz="4800" dirty="0"/>
          </a:p>
        </p:txBody>
      </p:sp>
      <p:sp>
        <p:nvSpPr>
          <p:cNvPr id="3" name="Subtitle 2"/>
          <p:cNvSpPr>
            <a:spLocks noGrp="1"/>
          </p:cNvSpPr>
          <p:nvPr>
            <p:ph type="subTitle" idx="1"/>
          </p:nvPr>
        </p:nvSpPr>
        <p:spPr/>
        <p:txBody>
          <a:bodyPr>
            <a:normAutofit/>
          </a:bodyPr>
          <a:lstStyle/>
          <a:p>
            <a:r>
              <a:rPr lang="en-US" sz="1800" dirty="0" err="1" smtClean="0"/>
              <a:t>Seung</a:t>
            </a:r>
            <a:r>
              <a:rPr lang="en-US" sz="1800" dirty="0" smtClean="0"/>
              <a:t> Jae Lee: Clara Park: Rona Ram: Bo </a:t>
            </a:r>
            <a:r>
              <a:rPr lang="en-US" sz="1800" dirty="0" err="1" smtClean="0"/>
              <a:t>Sivanunsakul</a:t>
            </a:r>
            <a:r>
              <a:rPr lang="en-US" sz="1800" dirty="0" smtClean="0"/>
              <a:t>: Jae-</a:t>
            </a:r>
            <a:r>
              <a:rPr lang="en-US" sz="1800" dirty="0" err="1" smtClean="0"/>
              <a:t>hee</a:t>
            </a:r>
            <a:r>
              <a:rPr lang="en-US" sz="1800" dirty="0" smtClean="0"/>
              <a:t> Song</a:t>
            </a:r>
            <a:endParaRPr lang="en-US" sz="1800" dirty="0"/>
          </a:p>
        </p:txBody>
      </p:sp>
      <p:sp>
        <p:nvSpPr>
          <p:cNvPr id="5" name="Slide Number Placeholder 4"/>
          <p:cNvSpPr>
            <a:spLocks noGrp="1"/>
          </p:cNvSpPr>
          <p:nvPr>
            <p:ph type="sldNum" sz="quarter" idx="12"/>
          </p:nvPr>
        </p:nvSpPr>
        <p:spPr/>
        <p:txBody>
          <a:bodyPr/>
          <a:lstStyle/>
          <a:p>
            <a:fld id="{D88591DA-BA24-43AF-9249-D028B55159C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Monetization </a:t>
            </a:r>
            <a:endParaRPr lang="en-US" dirty="0"/>
          </a:p>
        </p:txBody>
      </p:sp>
      <p:sp>
        <p:nvSpPr>
          <p:cNvPr id="8" name="Slide Number Placeholder 7"/>
          <p:cNvSpPr>
            <a:spLocks noGrp="1"/>
          </p:cNvSpPr>
          <p:nvPr>
            <p:ph type="sldNum" sz="quarter" idx="12"/>
          </p:nvPr>
        </p:nvSpPr>
        <p:spPr/>
        <p:txBody>
          <a:bodyPr>
            <a:normAutofit/>
          </a:bodyPr>
          <a:lstStyle/>
          <a:p>
            <a:fld id="{D88591DA-BA24-43AF-9249-D028B55159C0}" type="slidenum">
              <a:rPr lang="en-US" smtClean="0"/>
              <a:pPr/>
              <a:t>10</a:t>
            </a:fld>
            <a:endParaRPr lang="en-US"/>
          </a:p>
        </p:txBody>
      </p:sp>
      <p:sp>
        <p:nvSpPr>
          <p:cNvPr id="3" name="Content Placeholder 2"/>
          <p:cNvSpPr>
            <a:spLocks noGrp="1"/>
          </p:cNvSpPr>
          <p:nvPr>
            <p:ph sz="quarter" idx="2"/>
          </p:nvPr>
        </p:nvSpPr>
        <p:spPr/>
        <p:txBody>
          <a:bodyPr>
            <a:normAutofit/>
          </a:bodyPr>
          <a:lstStyle/>
          <a:p>
            <a:r>
              <a:rPr lang="en-US" sz="2000" dirty="0" smtClean="0"/>
              <a:t>Two main revenue streams</a:t>
            </a:r>
          </a:p>
          <a:p>
            <a:pPr lvl="1"/>
            <a:r>
              <a:rPr lang="en-US" sz="1800" dirty="0" smtClean="0"/>
              <a:t>Advertisement </a:t>
            </a:r>
          </a:p>
          <a:p>
            <a:pPr lvl="1"/>
            <a:r>
              <a:rPr lang="en-US" sz="1800" dirty="0" smtClean="0"/>
              <a:t>Commission (1-2.5% from the stores)</a:t>
            </a:r>
          </a:p>
          <a:p>
            <a:r>
              <a:rPr lang="en-US" sz="2000" dirty="0" smtClean="0"/>
              <a:t>Revenue’s drivers</a:t>
            </a:r>
          </a:p>
          <a:p>
            <a:pPr lvl="1"/>
            <a:r>
              <a:rPr lang="en-US" sz="1800" dirty="0" smtClean="0"/>
              <a:t>No. of users </a:t>
            </a:r>
          </a:p>
          <a:p>
            <a:pPr lvl="1"/>
            <a:r>
              <a:rPr lang="en-US" sz="1800" dirty="0" smtClean="0"/>
              <a:t>No. of choices (e.g. stores, restaurants, etc) </a:t>
            </a:r>
            <a:endParaRPr lang="en-US" sz="1800" dirty="0"/>
          </a:p>
        </p:txBody>
      </p:sp>
      <p:sp>
        <p:nvSpPr>
          <p:cNvPr id="4" name="Content Placeholder 3"/>
          <p:cNvSpPr>
            <a:spLocks noGrp="1"/>
          </p:cNvSpPr>
          <p:nvPr>
            <p:ph sz="quarter" idx="4"/>
          </p:nvPr>
        </p:nvSpPr>
        <p:spPr/>
        <p:txBody>
          <a:bodyPr>
            <a:normAutofit fontScale="62500" lnSpcReduction="20000"/>
          </a:bodyPr>
          <a:lstStyle/>
          <a:p>
            <a:r>
              <a:rPr lang="en-US" dirty="0" smtClean="0"/>
              <a:t>Minimum up-front investment</a:t>
            </a:r>
          </a:p>
          <a:p>
            <a:pPr lvl="1"/>
            <a:r>
              <a:rPr lang="en-US" dirty="0" smtClean="0"/>
              <a:t>Acquisition cost - HappyTest.com website ($1,000)</a:t>
            </a:r>
          </a:p>
          <a:p>
            <a:pPr lvl="1"/>
            <a:r>
              <a:rPr lang="en-US" dirty="0" smtClean="0"/>
              <a:t>Office fixtures &amp; equipment ($10,000)</a:t>
            </a:r>
          </a:p>
          <a:p>
            <a:pPr lvl="1"/>
            <a:r>
              <a:rPr lang="en-US" dirty="0" smtClean="0"/>
              <a:t>Cost of software program like </a:t>
            </a:r>
            <a:r>
              <a:rPr lang="en-US" dirty="0" err="1" smtClean="0"/>
              <a:t>eHarmoney</a:t>
            </a:r>
            <a:r>
              <a:rPr lang="en-US" dirty="0" smtClean="0"/>
              <a:t> ($25,000)</a:t>
            </a:r>
          </a:p>
          <a:p>
            <a:pPr lvl="1"/>
            <a:r>
              <a:rPr lang="en-US" dirty="0" smtClean="0"/>
              <a:t>Business registration fee ($5,000)</a:t>
            </a:r>
          </a:p>
          <a:p>
            <a:pPr lvl="1"/>
            <a:r>
              <a:rPr lang="en-US" dirty="0" smtClean="0"/>
              <a:t>Advertising for opening ($5,000)</a:t>
            </a:r>
          </a:p>
          <a:p>
            <a:r>
              <a:rPr lang="en-US" dirty="0" smtClean="0"/>
              <a:t>Monthly expenses </a:t>
            </a:r>
          </a:p>
          <a:p>
            <a:pPr lvl="1"/>
            <a:r>
              <a:rPr lang="en-US" dirty="0" smtClean="0"/>
              <a:t>Est. marketing expense (1</a:t>
            </a:r>
            <a:r>
              <a:rPr lang="en-US" baseline="30000" dirty="0" smtClean="0"/>
              <a:t>st</a:t>
            </a:r>
            <a:r>
              <a:rPr lang="en-US" dirty="0" smtClean="0"/>
              <a:t> Year : $5,000/month)</a:t>
            </a:r>
          </a:p>
          <a:p>
            <a:pPr lvl="1"/>
            <a:r>
              <a:rPr lang="en-US" dirty="0" smtClean="0"/>
              <a:t>Human Resource ($30,000)</a:t>
            </a:r>
          </a:p>
          <a:p>
            <a:pPr lvl="2"/>
            <a:r>
              <a:rPr lang="en-US" dirty="0" smtClean="0"/>
              <a:t>Management (1)</a:t>
            </a:r>
          </a:p>
          <a:p>
            <a:pPr lvl="2"/>
            <a:r>
              <a:rPr lang="en-US" dirty="0" smtClean="0"/>
              <a:t>Behavioral consultant (1)</a:t>
            </a:r>
          </a:p>
          <a:p>
            <a:pPr lvl="2"/>
            <a:r>
              <a:rPr lang="en-US" dirty="0" smtClean="0"/>
              <a:t>Marketing personnel (1)</a:t>
            </a:r>
          </a:p>
          <a:p>
            <a:pPr lvl="2"/>
            <a:r>
              <a:rPr lang="en-US" dirty="0" smtClean="0"/>
              <a:t>IT for website maintenance (1)</a:t>
            </a:r>
          </a:p>
          <a:p>
            <a:pPr lvl="2"/>
            <a:r>
              <a:rPr lang="en-US" dirty="0" smtClean="0"/>
              <a:t>Administrative personnel (1)</a:t>
            </a:r>
          </a:p>
          <a:p>
            <a:pPr lvl="1"/>
            <a:r>
              <a:rPr lang="en-US" dirty="0" smtClean="0"/>
              <a:t>Office rental ($2,000)</a:t>
            </a:r>
          </a:p>
          <a:p>
            <a:pPr lvl="1"/>
            <a:endParaRPr lang="en-US" dirty="0" smtClean="0"/>
          </a:p>
          <a:p>
            <a:pPr lvl="1"/>
            <a:endParaRPr lang="en-US" dirty="0"/>
          </a:p>
        </p:txBody>
      </p:sp>
      <p:sp>
        <p:nvSpPr>
          <p:cNvPr id="5" name="Text Placeholder 4"/>
          <p:cNvSpPr>
            <a:spLocks noGrp="1"/>
          </p:cNvSpPr>
          <p:nvPr>
            <p:ph type="body" sz="quarter" idx="1"/>
          </p:nvPr>
        </p:nvSpPr>
        <p:spPr/>
        <p:txBody>
          <a:bodyPr/>
          <a:lstStyle/>
          <a:p>
            <a:r>
              <a:rPr lang="en-US" dirty="0" smtClean="0"/>
              <a:t>Revenue</a:t>
            </a:r>
            <a:endParaRPr lang="en-US" dirty="0"/>
          </a:p>
        </p:txBody>
      </p:sp>
      <p:sp>
        <p:nvSpPr>
          <p:cNvPr id="6" name="Text Placeholder 5"/>
          <p:cNvSpPr>
            <a:spLocks noGrp="1"/>
          </p:cNvSpPr>
          <p:nvPr>
            <p:ph type="body" sz="quarter" idx="3"/>
          </p:nvPr>
        </p:nvSpPr>
        <p:spPr/>
        <p:txBody>
          <a:bodyPr/>
          <a:lstStyle/>
          <a:p>
            <a:r>
              <a:rPr lang="en-US" dirty="0" smtClean="0"/>
              <a:t>Costs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IRR</a:t>
            </a:r>
            <a:endParaRPr lang="en-US" dirty="0"/>
          </a:p>
        </p:txBody>
      </p:sp>
      <p:sp>
        <p:nvSpPr>
          <p:cNvPr id="5" name="Slide Number Placeholder 4"/>
          <p:cNvSpPr>
            <a:spLocks noGrp="1"/>
          </p:cNvSpPr>
          <p:nvPr>
            <p:ph type="sldNum" sz="quarter" idx="15"/>
          </p:nvPr>
        </p:nvSpPr>
        <p:spPr/>
        <p:txBody>
          <a:bodyPr>
            <a:normAutofit/>
          </a:bodyPr>
          <a:lstStyle/>
          <a:p>
            <a:fld id="{D88591DA-BA24-43AF-9249-D028B55159C0}" type="slidenum">
              <a:rPr lang="en-US" smtClean="0"/>
              <a:pPr/>
              <a:t>11</a:t>
            </a:fld>
            <a:endParaRPr lang="en-US"/>
          </a:p>
        </p:txBody>
      </p:sp>
      <p:sp>
        <p:nvSpPr>
          <p:cNvPr id="11" name="TextBox 10"/>
          <p:cNvSpPr txBox="1"/>
          <p:nvPr/>
        </p:nvSpPr>
        <p:spPr>
          <a:xfrm>
            <a:off x="228600" y="5574268"/>
            <a:ext cx="7848600" cy="646331"/>
          </a:xfrm>
          <a:prstGeom prst="rect">
            <a:avLst/>
          </a:prstGeom>
          <a:solidFill>
            <a:schemeClr val="accent1"/>
          </a:solidFill>
        </p:spPr>
        <p:txBody>
          <a:bodyPr wrap="square" rtlCol="0">
            <a:spAutoFit/>
          </a:bodyPr>
          <a:lstStyle/>
          <a:p>
            <a:pPr algn="ctr"/>
            <a:r>
              <a:rPr lang="en-US" dirty="0" smtClean="0">
                <a:solidFill>
                  <a:schemeClr val="bg1"/>
                </a:solidFill>
              </a:rPr>
              <a:t>The project will </a:t>
            </a:r>
            <a:r>
              <a:rPr lang="en-US" dirty="0" smtClean="0">
                <a:solidFill>
                  <a:schemeClr val="bg1"/>
                </a:solidFill>
              </a:rPr>
              <a:t>require $</a:t>
            </a:r>
            <a:r>
              <a:rPr lang="en-US" dirty="0" smtClean="0">
                <a:solidFill>
                  <a:schemeClr val="bg1"/>
                </a:solidFill>
              </a:rPr>
              <a:t>29</a:t>
            </a:r>
            <a:r>
              <a:rPr lang="en-US" dirty="0" smtClean="0">
                <a:solidFill>
                  <a:schemeClr val="bg1"/>
                </a:solidFill>
              </a:rPr>
              <a:t>0,000 </a:t>
            </a:r>
            <a:r>
              <a:rPr lang="en-US" dirty="0" smtClean="0">
                <a:solidFill>
                  <a:schemeClr val="bg1"/>
                </a:solidFill>
              </a:rPr>
              <a:t>in </a:t>
            </a:r>
            <a:r>
              <a:rPr lang="en-US" dirty="0" smtClean="0">
                <a:solidFill>
                  <a:schemeClr val="bg1"/>
                </a:solidFill>
              </a:rPr>
              <a:t>financing.</a:t>
            </a:r>
          </a:p>
          <a:p>
            <a:pPr algn="ctr"/>
            <a:r>
              <a:rPr lang="en-US" dirty="0" smtClean="0">
                <a:solidFill>
                  <a:schemeClr val="bg1"/>
                </a:solidFill>
              </a:rPr>
              <a:t>$1.6 Million in revenue by year 5.</a:t>
            </a:r>
            <a:endParaRPr lang="en-US" dirty="0">
              <a:solidFill>
                <a:schemeClr val="bg1"/>
              </a:solidFill>
            </a:endParaRPr>
          </a:p>
        </p:txBody>
      </p:sp>
      <p:pic>
        <p:nvPicPr>
          <p:cNvPr id="1026" name="Picture 2"/>
          <p:cNvPicPr>
            <a:picLocks noGrp="1" noChangeAspect="1" noChangeArrowheads="1"/>
          </p:cNvPicPr>
          <p:nvPr>
            <p:ph sz="quarter" idx="1"/>
          </p:nvPr>
        </p:nvPicPr>
        <p:blipFill>
          <a:blip r:embed="rId3"/>
          <a:srcRect/>
          <a:stretch>
            <a:fillRect/>
          </a:stretch>
        </p:blipFill>
        <p:spPr bwMode="auto">
          <a:xfrm>
            <a:off x="381000" y="1600200"/>
            <a:ext cx="8149692" cy="3733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5" name="Slide Number Placeholder 4"/>
          <p:cNvSpPr>
            <a:spLocks noGrp="1"/>
          </p:cNvSpPr>
          <p:nvPr>
            <p:ph type="sldNum" sz="quarter" idx="15"/>
          </p:nvPr>
        </p:nvSpPr>
        <p:spPr/>
        <p:txBody>
          <a:bodyPr>
            <a:normAutofit/>
          </a:bodyPr>
          <a:lstStyle/>
          <a:p>
            <a:fld id="{D88591DA-BA24-43AF-9249-D028B55159C0}" type="slidenum">
              <a:rPr lang="en-US" smtClean="0"/>
              <a:pPr/>
              <a:t>12</a:t>
            </a:fld>
            <a:endParaRPr lang="en-US"/>
          </a:p>
        </p:txBody>
      </p:sp>
      <p:pic>
        <p:nvPicPr>
          <p:cNvPr id="2050" name="Picture 2"/>
          <p:cNvPicPr>
            <a:picLocks noGrp="1" noChangeAspect="1" noChangeArrowheads="1"/>
          </p:cNvPicPr>
          <p:nvPr>
            <p:ph sz="quarter" idx="1"/>
          </p:nvPr>
        </p:nvPicPr>
        <p:blipFill>
          <a:blip r:embed="rId3"/>
          <a:srcRect/>
          <a:stretch>
            <a:fillRect/>
          </a:stretch>
        </p:blipFill>
        <p:spPr bwMode="auto">
          <a:xfrm>
            <a:off x="457200" y="1524000"/>
            <a:ext cx="7467600" cy="455778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lstStyle/>
          <a:p>
            <a:pPr algn="ctr">
              <a:buNone/>
            </a:pPr>
            <a:endParaRPr lang="en-US" sz="5400" dirty="0" smtClean="0"/>
          </a:p>
          <a:p>
            <a:pPr algn="ctr">
              <a:buNone/>
            </a:pPr>
            <a:r>
              <a:rPr lang="en-US" sz="5400" dirty="0" smtClean="0">
                <a:solidFill>
                  <a:schemeClr val="accent1"/>
                </a:solidFill>
              </a:rPr>
              <a:t>THANK Y</a:t>
            </a:r>
            <a:r>
              <a:rPr lang="en-US" sz="5400" dirty="0" smtClean="0">
                <a:solidFill>
                  <a:schemeClr val="tx2">
                    <a:lumMod val="50000"/>
                  </a:schemeClr>
                </a:solidFill>
                <a:sym typeface="Wingdings" pitchFamily="2" charset="2"/>
              </a:rPr>
              <a:t></a:t>
            </a:r>
            <a:r>
              <a:rPr lang="en-US" sz="5400" dirty="0" smtClean="0">
                <a:solidFill>
                  <a:schemeClr val="accent1"/>
                </a:solidFill>
                <a:sym typeface="Wingdings" pitchFamily="2" charset="2"/>
              </a:rPr>
              <a:t>U</a:t>
            </a:r>
          </a:p>
          <a:p>
            <a:pPr algn="ctr">
              <a:buNone/>
            </a:pPr>
            <a:r>
              <a:rPr lang="en-US" sz="4800" dirty="0" smtClean="0">
                <a:solidFill>
                  <a:schemeClr val="accent1"/>
                </a:solidFill>
                <a:sym typeface="Wingdings" pitchFamily="2" charset="2"/>
              </a:rPr>
              <a:t>Q&amp;A?</a:t>
            </a:r>
          </a:p>
          <a:p>
            <a:endParaRPr lang="en-US" dirty="0"/>
          </a:p>
        </p:txBody>
      </p:sp>
      <p:sp>
        <p:nvSpPr>
          <p:cNvPr id="3" name="Slide Number Placeholder 2"/>
          <p:cNvSpPr>
            <a:spLocks noGrp="1"/>
          </p:cNvSpPr>
          <p:nvPr>
            <p:ph type="sldNum" sz="quarter" idx="15"/>
          </p:nvPr>
        </p:nvSpPr>
        <p:spPr/>
        <p:txBody>
          <a:bodyPr>
            <a:normAutofit/>
          </a:bodyPr>
          <a:lstStyle/>
          <a:p>
            <a:fld id="{D88591DA-BA24-43AF-9249-D028B55159C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1">
                    <a:lumMod val="75000"/>
                  </a:schemeClr>
                </a:solidFill>
              </a:rPr>
              <a:t>Appendix</a:t>
            </a:r>
            <a:endParaRPr lang="en-US" dirty="0">
              <a:solidFill>
                <a:schemeClr val="accent1">
                  <a:lumMod val="75000"/>
                </a:schemeClr>
              </a:solidFill>
            </a:endParaRPr>
          </a:p>
        </p:txBody>
      </p:sp>
      <p:sp>
        <p:nvSpPr>
          <p:cNvPr id="2" name="Text Placeholder 1"/>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88591DA-BA24-43AF-9249-D028B55159C0}"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Theories</a:t>
            </a:r>
            <a:endParaRPr lang="en-US" dirty="0"/>
          </a:p>
        </p:txBody>
      </p:sp>
      <p:sp>
        <p:nvSpPr>
          <p:cNvPr id="3" name="Content Placeholder 2"/>
          <p:cNvSpPr>
            <a:spLocks noGrp="1"/>
          </p:cNvSpPr>
          <p:nvPr>
            <p:ph sz="quarter" idx="1"/>
          </p:nvPr>
        </p:nvSpPr>
        <p:spPr/>
        <p:txBody>
          <a:bodyPr>
            <a:normAutofit fontScale="55000" lnSpcReduction="20000"/>
          </a:bodyPr>
          <a:lstStyle/>
          <a:p>
            <a:pPr lvl="0">
              <a:buNone/>
            </a:pPr>
            <a:r>
              <a:rPr lang="en-US" sz="3200" u="sng" dirty="0" smtClean="0"/>
              <a:t>As Learned in Class:</a:t>
            </a:r>
          </a:p>
          <a:p>
            <a:pPr lvl="0"/>
            <a:r>
              <a:rPr lang="en-US" sz="3300" dirty="0" smtClean="0"/>
              <a:t>We don’t really know what makes us happy</a:t>
            </a:r>
          </a:p>
          <a:p>
            <a:pPr lvl="0"/>
            <a:r>
              <a:rPr lang="en-US" sz="3300" dirty="0" smtClean="0"/>
              <a:t>Momentary happiness ≠ life satisfaction</a:t>
            </a:r>
          </a:p>
          <a:p>
            <a:pPr lvl="0"/>
            <a:r>
              <a:rPr lang="en-US" sz="3300" dirty="0" smtClean="0"/>
              <a:t>The Focusing Illusion:  people do not think about their current life situation every moment of the day</a:t>
            </a:r>
          </a:p>
          <a:p>
            <a:pPr lvl="0"/>
            <a:r>
              <a:rPr lang="en-US" sz="3300" dirty="0" smtClean="0"/>
              <a:t>The reference points we use affect our levels of happiness</a:t>
            </a:r>
          </a:p>
          <a:p>
            <a:pPr lvl="0"/>
            <a:r>
              <a:rPr lang="en-US" sz="3300" dirty="0" smtClean="0"/>
              <a:t>Relative happiness: our happiness is not relative to our own potential but rather how well we are doing relative to others </a:t>
            </a:r>
          </a:p>
          <a:p>
            <a:pPr lvl="0"/>
            <a:r>
              <a:rPr lang="en-US" sz="3300" dirty="0" smtClean="0"/>
              <a:t>Focusing on </a:t>
            </a:r>
            <a:r>
              <a:rPr lang="en-US" sz="3300" dirty="0" err="1" smtClean="0"/>
              <a:t>Hedonomics</a:t>
            </a:r>
            <a:r>
              <a:rPr lang="en-US" sz="3300" dirty="0" smtClean="0"/>
              <a:t> </a:t>
            </a:r>
            <a:r>
              <a:rPr lang="en-US" sz="3300" dirty="0" err="1" smtClean="0"/>
              <a:t>vs</a:t>
            </a:r>
            <a:r>
              <a:rPr lang="en-US" sz="3300" dirty="0" smtClean="0"/>
              <a:t> Economics can significantly increase happiness</a:t>
            </a:r>
          </a:p>
          <a:p>
            <a:pPr lvl="0"/>
            <a:r>
              <a:rPr lang="en-US" sz="3300" dirty="0" smtClean="0"/>
              <a:t>Our level of happiness is not proportional to our spending</a:t>
            </a:r>
          </a:p>
          <a:p>
            <a:pPr>
              <a:buNone/>
            </a:pPr>
            <a:endParaRPr lang="en-US" sz="3200" dirty="0" smtClean="0"/>
          </a:p>
          <a:p>
            <a:pPr>
              <a:buNone/>
            </a:pPr>
            <a:r>
              <a:rPr lang="en-US" sz="3200" u="sng" dirty="0" smtClean="0"/>
              <a:t>Need</a:t>
            </a:r>
            <a:r>
              <a:rPr lang="en-US" sz="3200" dirty="0" smtClean="0"/>
              <a:t>: </a:t>
            </a:r>
            <a:endParaRPr lang="en-US" sz="3200" i="1" dirty="0" smtClean="0"/>
          </a:p>
          <a:p>
            <a:pPr>
              <a:buNone/>
            </a:pPr>
            <a:r>
              <a:rPr lang="en-US" sz="3200" i="1" dirty="0" smtClean="0"/>
              <a:t>	As service to help consumers properly value and find the things that will contribute to their overall life happiness. </a:t>
            </a:r>
            <a:endParaRPr lang="en-US" dirty="0"/>
          </a:p>
        </p:txBody>
      </p:sp>
      <p:sp>
        <p:nvSpPr>
          <p:cNvPr id="4" name="Slide Number Placeholder 3"/>
          <p:cNvSpPr>
            <a:spLocks noGrp="1"/>
          </p:cNvSpPr>
          <p:nvPr>
            <p:ph type="sldNum" sz="quarter" idx="15"/>
          </p:nvPr>
        </p:nvSpPr>
        <p:spPr/>
        <p:txBody>
          <a:bodyPr>
            <a:normAutofit/>
          </a:bodyPr>
          <a:lstStyle/>
          <a:p>
            <a:fld id="{D88591DA-BA24-43AF-9249-D028B55159C0}" type="slidenum">
              <a:rPr lang="en-US" smtClean="0"/>
              <a:pPr/>
              <a:t>2</a:t>
            </a:fld>
            <a:endParaRPr lang="en-US"/>
          </a:p>
        </p:txBody>
      </p:sp>
      <p:pic>
        <p:nvPicPr>
          <p:cNvPr id="1026" name="Picture 2" descr="C:\Users\Chikpea\Desktop\360challengestradale.bmp"/>
          <p:cNvPicPr>
            <a:picLocks noChangeAspect="1" noChangeArrowheads="1"/>
          </p:cNvPicPr>
          <p:nvPr/>
        </p:nvPicPr>
        <p:blipFill>
          <a:blip r:embed="rId3"/>
          <a:srcRect/>
          <a:stretch>
            <a:fillRect/>
          </a:stretch>
        </p:blipFill>
        <p:spPr bwMode="auto">
          <a:xfrm>
            <a:off x="-3657600" y="914400"/>
            <a:ext cx="3581400" cy="26860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0.0125 0.00416 L 1.44584 -0.02634 " pathEditMode="relative" rAng="0" ptsTypes="AA">
                                      <p:cBhvr>
                                        <p:cTn id="11" dur="2000" fill="hold"/>
                                        <p:tgtEl>
                                          <p:spTgt spid="1026"/>
                                        </p:tgtEl>
                                        <p:attrNameLst>
                                          <p:attrName>ppt_x</p:attrName>
                                          <p:attrName>ppt_y</p:attrName>
                                        </p:attrNameLst>
                                      </p:cBhvr>
                                      <p:rCtr x="717" y="-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Happy Test, LLC.</a:t>
            </a:r>
            <a:endParaRPr lang="en-US" dirty="0"/>
          </a:p>
        </p:txBody>
      </p:sp>
      <p:sp>
        <p:nvSpPr>
          <p:cNvPr id="3" name="Slide Number Placeholder 2"/>
          <p:cNvSpPr>
            <a:spLocks noGrp="1"/>
          </p:cNvSpPr>
          <p:nvPr>
            <p:ph type="sldNum" sz="quarter" idx="15"/>
          </p:nvPr>
        </p:nvSpPr>
        <p:spPr/>
        <p:txBody>
          <a:bodyPr>
            <a:normAutofit/>
          </a:bodyPr>
          <a:lstStyle/>
          <a:p>
            <a:fld id="{D88591DA-BA24-43AF-9249-D028B55159C0}" type="slidenum">
              <a:rPr lang="en-US" smtClean="0"/>
              <a:pPr/>
              <a:t>3</a:t>
            </a:fld>
            <a:endParaRPr lang="en-US"/>
          </a:p>
        </p:txBody>
      </p:sp>
      <p:sp>
        <p:nvSpPr>
          <p:cNvPr id="11" name="Content Placeholder 3"/>
          <p:cNvSpPr txBox="1">
            <a:spLocks/>
          </p:cNvSpPr>
          <p:nvPr/>
        </p:nvSpPr>
        <p:spPr>
          <a:xfrm>
            <a:off x="381000" y="1600200"/>
            <a:ext cx="8385048" cy="914400"/>
          </a:xfrm>
          <a:prstGeom prst="rect">
            <a:avLst/>
          </a:prstGeom>
        </p:spPr>
        <p:txBody>
          <a:bodyPr vert="horz">
            <a:normAutofit/>
          </a:bodyPr>
          <a:lstStyle/>
          <a:p>
            <a:pPr marL="320040" lvl="0" indent="-320040">
              <a:spcBef>
                <a:spcPts val="700"/>
              </a:spcBef>
              <a:buClr>
                <a:schemeClr val="accent2"/>
              </a:buClr>
              <a:buSzPct val="60000"/>
              <a:buFont typeface="Wingdings"/>
              <a:buChar char=""/>
            </a:pPr>
            <a:r>
              <a:rPr lang="en-US" b="1" dirty="0" smtClean="0"/>
              <a:t>Happy Test </a:t>
            </a:r>
            <a:r>
              <a:rPr lang="en-US" dirty="0" smtClean="0"/>
              <a:t>is an online service to match people with things that would make them most happy within any budget. </a:t>
            </a:r>
          </a:p>
        </p:txBody>
      </p:sp>
      <p:graphicFrame>
        <p:nvGraphicFramePr>
          <p:cNvPr id="10" name="Diagram 9"/>
          <p:cNvGraphicFramePr/>
          <p:nvPr/>
        </p:nvGraphicFramePr>
        <p:xfrm>
          <a:off x="1371600" y="2362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4191000" y="4306669"/>
            <a:ext cx="381000" cy="646331"/>
          </a:xfrm>
          <a:prstGeom prst="rect">
            <a:avLst/>
          </a:prstGeom>
          <a:noFill/>
        </p:spPr>
        <p:txBody>
          <a:bodyPr wrap="square" rtlCol="0">
            <a:spAutoFit/>
          </a:bodyPr>
          <a:lstStyle/>
          <a:p>
            <a:r>
              <a:rPr lang="en-US" sz="3600" b="1" dirty="0" smtClean="0">
                <a:solidFill>
                  <a:srgbClr val="FF0000"/>
                </a:solidFill>
              </a:rPr>
              <a:t>?</a:t>
            </a:r>
            <a:endParaRPr lang="en-US" sz="36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test to find out your happiness match</a:t>
            </a:r>
            <a:endParaRPr lang="en-US" dirty="0"/>
          </a:p>
        </p:txBody>
      </p:sp>
      <p:sp>
        <p:nvSpPr>
          <p:cNvPr id="4" name="Slide Number Placeholder 3"/>
          <p:cNvSpPr>
            <a:spLocks noGrp="1"/>
          </p:cNvSpPr>
          <p:nvPr>
            <p:ph type="sldNum" sz="quarter" idx="15"/>
          </p:nvPr>
        </p:nvSpPr>
        <p:spPr/>
        <p:txBody>
          <a:bodyPr/>
          <a:lstStyle/>
          <a:p>
            <a:fld id="{D88591DA-BA24-43AF-9249-D028B55159C0}" type="slidenum">
              <a:rPr lang="en-US" smtClean="0"/>
              <a:pPr/>
              <a:t>4</a:t>
            </a:fld>
            <a:endParaRPr lang="en-US"/>
          </a:p>
        </p:txBody>
      </p:sp>
      <p:sp>
        <p:nvSpPr>
          <p:cNvPr id="6" name="TextBox 5"/>
          <p:cNvSpPr txBox="1"/>
          <p:nvPr/>
        </p:nvSpPr>
        <p:spPr>
          <a:xfrm>
            <a:off x="762000" y="1828800"/>
            <a:ext cx="7086600" cy="4247317"/>
          </a:xfrm>
          <a:prstGeom prst="rect">
            <a:avLst/>
          </a:prstGeom>
          <a:noFill/>
        </p:spPr>
        <p:txBody>
          <a:bodyPr wrap="square" rtlCol="0">
            <a:spAutoFit/>
          </a:bodyPr>
          <a:lstStyle/>
          <a:p>
            <a:pPr marL="274320" lvl="0" indent="-274320">
              <a:spcBef>
                <a:spcPts val="600"/>
              </a:spcBef>
              <a:buClr>
                <a:srgbClr val="FE8637"/>
              </a:buClr>
              <a:buSzPct val="70000"/>
              <a:buFont typeface="Wingdings"/>
              <a:buChar char=""/>
            </a:pPr>
            <a:r>
              <a:rPr lang="en-US" sz="2000" dirty="0" smtClean="0">
                <a:solidFill>
                  <a:prstClr val="black"/>
                </a:solidFill>
              </a:rPr>
              <a:t>E-Harmony business model</a:t>
            </a:r>
          </a:p>
          <a:p>
            <a:pPr marL="731520" lvl="1" indent="-274320">
              <a:spcBef>
                <a:spcPts val="600"/>
              </a:spcBef>
              <a:buClr>
                <a:srgbClr val="FE8637"/>
              </a:buClr>
              <a:buSzPct val="70000"/>
              <a:buFont typeface="Wingdings"/>
              <a:buChar char=""/>
            </a:pPr>
            <a:r>
              <a:rPr lang="en-US" sz="2000" dirty="0" smtClean="0">
                <a:solidFill>
                  <a:prstClr val="black"/>
                </a:solidFill>
              </a:rPr>
              <a:t>Free psychologist created test, pay only when you try suggested matches, 236 members married every day. </a:t>
            </a:r>
          </a:p>
          <a:p>
            <a:pPr marL="274320" lvl="0" indent="-274320">
              <a:spcBef>
                <a:spcPts val="600"/>
              </a:spcBef>
              <a:buClr>
                <a:srgbClr val="FE8637"/>
              </a:buClr>
              <a:buSzPct val="70000"/>
              <a:buFont typeface="Wingdings"/>
              <a:buChar char=""/>
            </a:pPr>
            <a:r>
              <a:rPr lang="en-US" sz="2000" dirty="0" smtClean="0">
                <a:solidFill>
                  <a:prstClr val="black"/>
                </a:solidFill>
              </a:rPr>
              <a:t>Happy Test: </a:t>
            </a:r>
          </a:p>
          <a:p>
            <a:pPr marL="731520" lvl="1" indent="-274320">
              <a:spcBef>
                <a:spcPts val="600"/>
              </a:spcBef>
              <a:buClr>
                <a:srgbClr val="FE8637"/>
              </a:buClr>
              <a:buSzPct val="70000"/>
              <a:buFont typeface="Wingdings"/>
              <a:buChar char=""/>
            </a:pPr>
            <a:r>
              <a:rPr lang="en-US" sz="2000" dirty="0" smtClean="0">
                <a:solidFill>
                  <a:prstClr val="black"/>
                </a:solidFill>
              </a:rPr>
              <a:t>Free to register and take the test</a:t>
            </a:r>
          </a:p>
          <a:p>
            <a:pPr marL="731520" lvl="1" indent="-274320">
              <a:spcBef>
                <a:spcPts val="600"/>
              </a:spcBef>
              <a:buClr>
                <a:srgbClr val="FE8637"/>
              </a:buClr>
              <a:buSzPct val="70000"/>
              <a:buFont typeface="Wingdings"/>
              <a:buChar char=""/>
            </a:pPr>
            <a:r>
              <a:rPr lang="en-US" sz="2000" dirty="0" smtClean="0">
                <a:solidFill>
                  <a:prstClr val="black"/>
                </a:solidFill>
              </a:rPr>
              <a:t>Results include: </a:t>
            </a:r>
          </a:p>
          <a:p>
            <a:pPr marL="731520" lvl="1" indent="-274320">
              <a:spcBef>
                <a:spcPts val="600"/>
              </a:spcBef>
              <a:buClr>
                <a:srgbClr val="FE8637"/>
              </a:buClr>
              <a:buSzPct val="70000"/>
              <a:buFont typeface="Wingdings"/>
              <a:buChar char=""/>
            </a:pPr>
            <a:r>
              <a:rPr lang="en-US" sz="2000" dirty="0" smtClean="0">
                <a:solidFill>
                  <a:prstClr val="black"/>
                </a:solidFill>
              </a:rPr>
              <a:t>Happiness profile – stored in your account for future visits</a:t>
            </a:r>
          </a:p>
          <a:p>
            <a:pPr marL="731520" lvl="1" indent="-274320">
              <a:spcBef>
                <a:spcPts val="600"/>
              </a:spcBef>
              <a:buClr>
                <a:srgbClr val="FE8637"/>
              </a:buClr>
              <a:buSzPct val="70000"/>
              <a:buFont typeface="Wingdings"/>
              <a:buChar char=""/>
            </a:pPr>
            <a:r>
              <a:rPr lang="en-US" sz="2000" dirty="0" smtClean="0">
                <a:solidFill>
                  <a:prstClr val="black"/>
                </a:solidFill>
              </a:rPr>
              <a:t>Suggestions aimed to maximizes your happiness index within each budget category.</a:t>
            </a:r>
          </a:p>
          <a:p>
            <a:pPr marL="274320" lvl="0" indent="-274320">
              <a:spcBef>
                <a:spcPts val="600"/>
              </a:spcBef>
              <a:buClr>
                <a:srgbClr val="FE8637"/>
              </a:buClr>
              <a:buSzPct val="70000"/>
              <a:buFont typeface="Wingdings"/>
              <a:buChar char=""/>
            </a:pPr>
            <a:endParaRPr lang="en-US" sz="1500" dirty="0" smtClean="0">
              <a:solidFill>
                <a:prstClr val="blac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by </a:t>
            </a:r>
            <a:r>
              <a:rPr lang="en-US" dirty="0" err="1" smtClean="0"/>
              <a:t>hedonomics</a:t>
            </a:r>
            <a:r>
              <a:rPr lang="en-US" dirty="0" smtClean="0"/>
              <a:t> experts</a:t>
            </a:r>
            <a:endParaRPr lang="en-US" dirty="0"/>
          </a:p>
        </p:txBody>
      </p:sp>
      <p:sp>
        <p:nvSpPr>
          <p:cNvPr id="4" name="Content Placeholder 3"/>
          <p:cNvSpPr>
            <a:spLocks noGrp="1"/>
          </p:cNvSpPr>
          <p:nvPr>
            <p:ph sz="quarter" idx="1"/>
          </p:nvPr>
        </p:nvSpPr>
        <p:spPr>
          <a:xfrm>
            <a:off x="612648" y="1600200"/>
            <a:ext cx="8153400" cy="4572000"/>
          </a:xfrm>
        </p:spPr>
        <p:txBody>
          <a:bodyPr>
            <a:normAutofit fontScale="92500" lnSpcReduction="10000"/>
          </a:bodyPr>
          <a:lstStyle/>
          <a:p>
            <a:r>
              <a:rPr lang="en-US" dirty="0" smtClean="0"/>
              <a:t>Algorithm takes into account:</a:t>
            </a:r>
          </a:p>
          <a:p>
            <a:pPr lvl="1"/>
            <a:r>
              <a:rPr lang="en-US" sz="2400" dirty="0" smtClean="0"/>
              <a:t>Demographics </a:t>
            </a:r>
          </a:p>
          <a:p>
            <a:pPr lvl="2"/>
            <a:r>
              <a:rPr lang="en-US" sz="2400" dirty="0" smtClean="0"/>
              <a:t>age, gender, ethnicity, cultural orientation</a:t>
            </a:r>
          </a:p>
          <a:p>
            <a:pPr lvl="1"/>
            <a:r>
              <a:rPr lang="en-US" sz="2400" dirty="0" smtClean="0"/>
              <a:t>Current behaviors and satisfaction with them</a:t>
            </a:r>
          </a:p>
          <a:p>
            <a:pPr lvl="2"/>
            <a:r>
              <a:rPr lang="en-US" sz="2400" dirty="0" smtClean="0"/>
              <a:t>Eating, sleeping, working, socializing</a:t>
            </a:r>
          </a:p>
          <a:p>
            <a:pPr lvl="1"/>
            <a:r>
              <a:rPr lang="en-US" sz="2400" dirty="0" smtClean="0"/>
              <a:t>Financials</a:t>
            </a:r>
          </a:p>
          <a:p>
            <a:pPr lvl="2"/>
            <a:r>
              <a:rPr lang="en-US" sz="2400" dirty="0" smtClean="0"/>
              <a:t>Current allocation of funds, amount you think is available to spend on pleasure, long term financial goals</a:t>
            </a:r>
          </a:p>
          <a:p>
            <a:pPr lvl="1"/>
            <a:r>
              <a:rPr lang="en-US" sz="2400" dirty="0" smtClean="0"/>
              <a:t>Ideal state ratings</a:t>
            </a:r>
          </a:p>
          <a:p>
            <a:pPr lvl="2"/>
            <a:r>
              <a:rPr lang="en-US" sz="2400" dirty="0" smtClean="0"/>
              <a:t>Needs, wants, wishes.</a:t>
            </a:r>
          </a:p>
          <a:p>
            <a:r>
              <a:rPr lang="en-US" dirty="0" smtClean="0"/>
              <a:t>Generate life long happiness profile</a:t>
            </a:r>
          </a:p>
          <a:p>
            <a:pPr lvl="2">
              <a:buNone/>
            </a:pPr>
            <a:endParaRPr lang="en-US" dirty="0" smtClean="0"/>
          </a:p>
          <a:p>
            <a:pPr lvl="2"/>
            <a:endParaRPr lang="en-US" dirty="0" smtClean="0"/>
          </a:p>
          <a:p>
            <a:pPr lvl="1"/>
            <a:endParaRPr lang="en-US" dirty="0"/>
          </a:p>
        </p:txBody>
      </p:sp>
      <p:sp>
        <p:nvSpPr>
          <p:cNvPr id="3" name="Slide Number Placeholder 2"/>
          <p:cNvSpPr>
            <a:spLocks noGrp="1"/>
          </p:cNvSpPr>
          <p:nvPr>
            <p:ph type="sldNum" sz="quarter" idx="15"/>
          </p:nvPr>
        </p:nvSpPr>
        <p:spPr/>
        <p:txBody>
          <a:bodyPr>
            <a:normAutofit/>
          </a:bodyPr>
          <a:lstStyle/>
          <a:p>
            <a:fld id="{D88591DA-BA24-43AF-9249-D028B55159C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477000" y="1828800"/>
            <a:ext cx="1524000" cy="646331"/>
          </a:xfrm>
          <a:prstGeom prst="rect">
            <a:avLst/>
          </a:prstGeom>
          <a:solidFill>
            <a:schemeClr val="bg1"/>
          </a:solidFill>
        </p:spPr>
        <p:txBody>
          <a:bodyPr wrap="square" rtlCol="0">
            <a:spAutoFit/>
          </a:bodyPr>
          <a:lstStyle/>
          <a:p>
            <a:pPr lvl="0" fontAlgn="base" latinLnBrk="1">
              <a:spcBef>
                <a:spcPct val="0"/>
              </a:spcBef>
              <a:spcAft>
                <a:spcPct val="0"/>
              </a:spcAft>
              <a:buFont typeface="Arial" pitchFamily="34" charset="0"/>
              <a:buChar char="•"/>
            </a:pPr>
            <a:r>
              <a:rPr lang="en-US" altLang="ko-KR" sz="1200" dirty="0" smtClean="0">
                <a:solidFill>
                  <a:srgbClr val="000000"/>
                </a:solidFill>
                <a:latin typeface="Tw Cen MT" pitchFamily="34" charset="0"/>
                <a:ea typeface="Gulim" pitchFamily="50" charset="-127"/>
              </a:rPr>
              <a:t>Champaign brunch with live Jazz   </a:t>
            </a:r>
            <a:r>
              <a:rPr lang="en-US" altLang="ko-KR" sz="1200" dirty="0" smtClean="0">
                <a:solidFill>
                  <a:srgbClr val="000000"/>
                </a:solidFill>
                <a:latin typeface="Tw Cen MT" pitchFamily="34" charset="0"/>
                <a:ea typeface="Gulim" pitchFamily="50" charset="-127"/>
                <a:hlinkClick r:id=""/>
              </a:rPr>
              <a:t>www.icugini.com</a:t>
            </a:r>
            <a:endParaRPr lang="en-US" altLang="ko-KR" sz="1200" dirty="0" smtClean="0">
              <a:solidFill>
                <a:srgbClr val="000000"/>
              </a:solidFill>
              <a:latin typeface="Tw Cen MT" pitchFamily="34" charset="0"/>
              <a:ea typeface="Gulim" pitchFamily="50" charset="-127"/>
            </a:endParaRPr>
          </a:p>
        </p:txBody>
      </p:sp>
      <p:sp>
        <p:nvSpPr>
          <p:cNvPr id="10242" name="Title 1"/>
          <p:cNvSpPr>
            <a:spLocks noGrp="1"/>
          </p:cNvSpPr>
          <p:nvPr>
            <p:ph type="title"/>
          </p:nvPr>
        </p:nvSpPr>
        <p:spPr>
          <a:xfrm>
            <a:off x="304800" y="274638"/>
            <a:ext cx="8610600" cy="639762"/>
          </a:xfrm>
        </p:spPr>
        <p:txBody>
          <a:bodyPr>
            <a:normAutofit fontScale="90000"/>
          </a:bodyPr>
          <a:lstStyle/>
          <a:p>
            <a:pPr eaLnBrk="1" hangingPunct="1"/>
            <a:r>
              <a:rPr lang="en-US" altLang="ko-KR" dirty="0" smtClean="0">
                <a:cs typeface="HY얕은샘물M"/>
              </a:rPr>
              <a:t>Results include happiness profile and suggestion matrix</a:t>
            </a:r>
            <a:endParaRPr lang="ko-KR" altLang="en-US" dirty="0" smtClean="0">
              <a:cs typeface="HY얕은샘물M"/>
            </a:endParaRPr>
          </a:p>
        </p:txBody>
      </p:sp>
      <p:graphicFrame>
        <p:nvGraphicFramePr>
          <p:cNvPr id="8" name="Content Placeholder 7"/>
          <p:cNvGraphicFramePr>
            <a:graphicFrameLocks noGrp="1"/>
          </p:cNvGraphicFramePr>
          <p:nvPr>
            <p:ph sz="quarter" idx="1"/>
          </p:nvPr>
        </p:nvGraphicFramePr>
        <p:xfrm>
          <a:off x="533401" y="936529"/>
          <a:ext cx="7543798" cy="5535982"/>
        </p:xfrm>
        <a:graphic>
          <a:graphicData uri="http://schemas.openxmlformats.org/drawingml/2006/table">
            <a:tbl>
              <a:tblPr/>
              <a:tblGrid>
                <a:gridCol w="685799"/>
                <a:gridCol w="1371600"/>
                <a:gridCol w="1676400"/>
                <a:gridCol w="2185497"/>
                <a:gridCol w="1624502"/>
              </a:tblGrid>
              <a:tr h="407929">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Tw Cen MT" pitchFamily="34" charset="0"/>
                          <a:ea typeface="HY얕은샘물M"/>
                          <a:cs typeface="HY얕은샘물M"/>
                        </a:rPr>
                        <a:t>Category</a:t>
                      </a:r>
                      <a:endParaRPr kumimoji="0" lang="ko-KR" altLang="en-US" sz="1800" b="1" i="0" u="none" strike="noStrike" cap="none" normalizeH="0" baseline="0" dirty="0" smtClean="0">
                        <a:ln>
                          <a:noFill/>
                        </a:ln>
                        <a:solidFill>
                          <a:srgbClr val="FFFFFF"/>
                        </a:solidFill>
                        <a:effectLst/>
                        <a:latin typeface="Tw Cen MT" pitchFamily="34" charset="0"/>
                        <a:ea typeface="HY얕은샘물M"/>
                        <a:cs typeface="HY얕은샘물M"/>
                      </a:endParaRPr>
                    </a:p>
                  </a:txBody>
                  <a:tcPr marL="83749" marR="8374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Tw Cen MT" pitchFamily="34" charset="0"/>
                          <a:ea typeface="HY얕은샘물M"/>
                          <a:cs typeface="HY얕은샘물M"/>
                        </a:rPr>
                        <a:t>Suggestions for Clara</a:t>
                      </a:r>
                      <a:endParaRPr kumimoji="0" lang="ko-KR" altLang="en-US" sz="1800" b="1" i="0" u="none" strike="noStrike" cap="none" normalizeH="0" baseline="0" dirty="0" smtClean="0">
                        <a:ln>
                          <a:noFill/>
                        </a:ln>
                        <a:solidFill>
                          <a:srgbClr val="FFFFFF"/>
                        </a:solidFill>
                        <a:effectLst/>
                        <a:latin typeface="Tw Cen MT" pitchFamily="34" charset="0"/>
                        <a:ea typeface="HY얕은샘물M"/>
                        <a:cs typeface="HY얕은샘물M"/>
                      </a:endParaRPr>
                    </a:p>
                  </a:txBody>
                  <a:tcPr marL="83749" marR="8374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Tw Cen MT" pitchFamily="34" charset="0"/>
                          <a:ea typeface="HY얕은샘물M"/>
                          <a:cs typeface="HY얕은샘물M"/>
                        </a:rPr>
                        <a:t> Your Budget</a:t>
                      </a:r>
                      <a:endParaRPr kumimoji="0" lang="ko-KR" altLang="en-US" sz="1800" b="1" i="0" u="none" strike="noStrike" cap="none" normalizeH="0" baseline="0" dirty="0" smtClean="0">
                        <a:ln>
                          <a:noFill/>
                        </a:ln>
                        <a:solidFill>
                          <a:srgbClr val="FFFFFF"/>
                        </a:solidFill>
                        <a:effectLst/>
                        <a:latin typeface="Tw Cen MT" pitchFamily="34" charset="0"/>
                        <a:ea typeface="HY얕은샘물M"/>
                        <a:cs typeface="HY얕은샘물M"/>
                      </a:endParaRPr>
                    </a:p>
                  </a:txBody>
                  <a:tcPr marL="83749" marR="8374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347363">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rgbClr val="FF0000"/>
                          </a:solidFill>
                          <a:effectLst/>
                          <a:latin typeface="Tw Cen MT" pitchFamily="34" charset="0"/>
                          <a:ea typeface="HY얕은샘물M"/>
                          <a:cs typeface="HY얕은샘물M"/>
                        </a:rPr>
                        <a:t>Free</a:t>
                      </a:r>
                      <a:endParaRPr kumimoji="0" lang="ko-KR" altLang="en-US" sz="1400" b="1"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rgbClr val="FF0000"/>
                          </a:solidFill>
                          <a:effectLst/>
                          <a:latin typeface="Tw Cen MT" pitchFamily="34" charset="0"/>
                          <a:ea typeface="HY얕은샘물M"/>
                          <a:cs typeface="HY얕은샘물M"/>
                        </a:rPr>
                        <a:t>Under $100</a:t>
                      </a:r>
                      <a:endParaRPr kumimoji="0" lang="ko-KR" altLang="en-US" sz="1400" b="1"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rgbClr val="FF0000"/>
                          </a:solidFill>
                          <a:effectLst/>
                          <a:latin typeface="Tw Cen MT" pitchFamily="34" charset="0"/>
                          <a:ea typeface="HY얕은샘물M"/>
                          <a:cs typeface="HY얕은샘물M"/>
                        </a:rPr>
                        <a:t> Over $100</a:t>
                      </a:r>
                      <a:endParaRPr kumimoji="0" lang="ko-KR" altLang="en-US" sz="1400" b="1"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769542">
                <a:tc rowSpan="3">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Tw Cen MT" pitchFamily="34" charset="0"/>
                          <a:ea typeface="HY얕은샘물M"/>
                          <a:cs typeface="HY얕은샘물M"/>
                        </a:rPr>
                        <a:t>Physical</a:t>
                      </a:r>
                      <a:endParaRPr kumimoji="0" lang="ko-KR" altLang="en-US" sz="18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FF0000"/>
                          </a:solidFill>
                          <a:effectLst/>
                          <a:latin typeface="Tw Cen MT" pitchFamily="34" charset="0"/>
                          <a:ea typeface="HY얕은샘물M"/>
                          <a:cs typeface="HY얕은샘물M"/>
                        </a:rPr>
                        <a:t>Food</a:t>
                      </a:r>
                      <a:endParaRPr kumimoji="0" lang="ko-KR" altLang="en-US" sz="1800" b="0"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No such thing as free lunch</a:t>
                      </a: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Gulim" pitchFamily="50" charset="-127"/>
                        </a:rPr>
                        <a:t>Eat healthy for more energy. Order from </a:t>
                      </a:r>
                      <a:r>
                        <a:rPr kumimoji="0" lang="en-US" altLang="ko-KR" sz="1300" b="0" i="0" u="none" strike="noStrike" cap="none" normalizeH="0" baseline="0" dirty="0" smtClean="0">
                          <a:ln>
                            <a:noFill/>
                          </a:ln>
                          <a:solidFill>
                            <a:srgbClr val="000000"/>
                          </a:solidFill>
                          <a:effectLst/>
                          <a:latin typeface="Tw Cen MT" pitchFamily="34" charset="0"/>
                          <a:ea typeface="Gulim" pitchFamily="50" charset="-127"/>
                        </a:rPr>
                        <a:t>home:</a:t>
                      </a:r>
                      <a:endParaRPr kumimoji="0" lang="en-US" altLang="ko-KR" sz="1300" b="0" i="0" u="none" strike="noStrike" cap="none" normalizeH="0" baseline="0" dirty="0" smtClean="0">
                        <a:ln>
                          <a:noFill/>
                        </a:ln>
                        <a:solidFill>
                          <a:srgbClr val="000000"/>
                        </a:solidFill>
                        <a:effectLst/>
                        <a:latin typeface="Tw Cen MT" pitchFamily="34" charset="0"/>
                        <a:ea typeface="Gulim" pitchFamily="50" charset="-127"/>
                        <a:hlinkClick r:id=""/>
                      </a:endParaRPr>
                    </a:p>
                    <a:p>
                      <a:pPr marL="0" marR="0" lvl="0"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300" b="0" i="0" u="none" strike="noStrike" cap="none" normalizeH="0" baseline="0" dirty="0" smtClean="0">
                          <a:ln>
                            <a:noFill/>
                          </a:ln>
                          <a:solidFill>
                            <a:srgbClr val="000000"/>
                          </a:solidFill>
                          <a:effectLst/>
                          <a:latin typeface="Tw Cen MT" pitchFamily="34" charset="0"/>
                          <a:ea typeface="Gulim" pitchFamily="50" charset="-127"/>
                          <a:hlinkClick r:id=""/>
                        </a:rPr>
                        <a:t>www.pinkdot.com</a:t>
                      </a:r>
                      <a:endParaRPr kumimoji="0" lang="en-US" altLang="ko-KR" sz="1300" b="0" i="0" u="none" strike="noStrike" cap="none" normalizeH="0" baseline="0" dirty="0" smtClean="0">
                        <a:ln>
                          <a:noFill/>
                        </a:ln>
                        <a:solidFill>
                          <a:srgbClr val="000000"/>
                        </a:solidFill>
                        <a:effectLst/>
                        <a:latin typeface="Tw Cen MT" pitchFamily="34" charset="0"/>
                        <a:ea typeface="Gulim" pitchFamily="50" charset="-127"/>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Gulim" pitchFamily="50" charset="-127"/>
                        </a:rPr>
                        <a:t> Jazz brunch at </a:t>
                      </a:r>
                      <a:r>
                        <a:rPr kumimoji="0" lang="en-US" altLang="ko-KR" sz="1300" b="0" i="0" u="none" strike="noStrike" cap="none" normalizeH="0" baseline="0" dirty="0" err="1" smtClean="0">
                          <a:ln>
                            <a:noFill/>
                          </a:ln>
                          <a:solidFill>
                            <a:srgbClr val="000000"/>
                          </a:solidFill>
                          <a:effectLst/>
                          <a:latin typeface="Tw Cen MT" pitchFamily="34" charset="0"/>
                          <a:ea typeface="Gulim" pitchFamily="50" charset="-127"/>
                        </a:rPr>
                        <a:t>iCugini</a:t>
                      </a:r>
                      <a:endParaRPr kumimoji="0" lang="en-US" altLang="ko-KR" sz="1300" b="0" i="0" u="none" strike="noStrike" cap="none" normalizeH="0" baseline="0" dirty="0" smtClean="0">
                        <a:ln>
                          <a:noFill/>
                        </a:ln>
                        <a:solidFill>
                          <a:srgbClr val="000000"/>
                        </a:solidFill>
                        <a:effectLst/>
                        <a:latin typeface="Tw Cen MT" pitchFamily="34" charset="0"/>
                        <a:ea typeface="Gulim" pitchFamily="50" charset="-127"/>
                      </a:endParaRPr>
                    </a:p>
                    <a:p>
                      <a:pPr marL="0" marR="0" lvl="0"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300" b="0" i="0" u="none" strike="noStrike" cap="none" normalizeH="0" baseline="0" dirty="0" smtClean="0">
                          <a:ln>
                            <a:noFill/>
                          </a:ln>
                          <a:solidFill>
                            <a:srgbClr val="000000"/>
                          </a:solidFill>
                          <a:effectLst/>
                          <a:latin typeface="Tw Cen MT" pitchFamily="34" charset="0"/>
                          <a:ea typeface="Gulim" pitchFamily="50" charset="-127"/>
                          <a:hlinkClick r:id="rId3"/>
                        </a:rPr>
                        <a:t>www.igucini.com</a:t>
                      </a:r>
                      <a:r>
                        <a:rPr kumimoji="0" lang="en-US" altLang="ko-KR" sz="1300" b="0" i="0" u="none" strike="noStrike" cap="none" normalizeH="0" baseline="0" dirty="0" smtClean="0">
                          <a:ln>
                            <a:noFill/>
                          </a:ln>
                          <a:solidFill>
                            <a:srgbClr val="000000"/>
                          </a:solidFill>
                          <a:effectLst/>
                          <a:latin typeface="Tw Cen MT" pitchFamily="34" charset="0"/>
                          <a:ea typeface="Gulim" pitchFamily="50" charset="-127"/>
                        </a:rPr>
                        <a:t> </a:t>
                      </a: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468871">
                <a:tc vMerge="1">
                  <a:txBody>
                    <a:bodyPr/>
                    <a:lstStyle/>
                    <a:p>
                      <a:endParaRPr 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FF0000"/>
                          </a:solidFill>
                          <a:effectLst/>
                          <a:latin typeface="Tw Cen MT" pitchFamily="34" charset="0"/>
                          <a:ea typeface="HY얕은샘물M"/>
                          <a:cs typeface="HY얕은샘물M"/>
                        </a:rPr>
                        <a:t>Exercise</a:t>
                      </a:r>
                      <a:endParaRPr kumimoji="0" lang="ko-KR" altLang="en-US" sz="1800" b="0"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Go jogging with the dog</a:t>
                      </a:r>
                      <a:endParaRPr kumimoji="0" lang="ko-KR" altLang="en-US"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Join a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gym: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www.24hrfitness.com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Go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canoeing: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www.canoeing.com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659349">
                <a:tc vMerge="1">
                  <a:txBody>
                    <a:bodyPr/>
                    <a:lstStyle/>
                    <a:p>
                      <a:endParaRPr 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FF0000"/>
                          </a:solidFill>
                          <a:effectLst/>
                          <a:latin typeface="Tw Cen MT" pitchFamily="34" charset="0"/>
                          <a:ea typeface="HY얕은샘물M"/>
                          <a:cs typeface="HY얕은샘물M"/>
                        </a:rPr>
                        <a:t>Traveling</a:t>
                      </a:r>
                      <a:endParaRPr kumimoji="0" lang="ko-KR" altLang="en-US" sz="1800" b="0"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Visit a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state national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park: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www.parks.ca.gov</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There is no traveling that fits your profile in this price range. Rest at home instead.</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Book a cruise to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Europe: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rId4"/>
                        </a:rPr>
                        <a:t>www.cruise.com</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 </a:t>
                      </a:r>
                      <a:endParaRPr kumimoji="0" lang="ko-KR" altLang="en-US"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659349">
                <a:tc rowSpan="3">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Tw Cen MT" pitchFamily="34" charset="0"/>
                          <a:ea typeface="HY얕은샘물M"/>
                          <a:cs typeface="HY얕은샘물M"/>
                        </a:rPr>
                        <a:t>Mental</a:t>
                      </a:r>
                      <a:endParaRPr kumimoji="0" lang="ko-KR" altLang="en-US" sz="18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FF0000"/>
                          </a:solidFill>
                          <a:effectLst/>
                          <a:latin typeface="Tw Cen MT" pitchFamily="34" charset="0"/>
                          <a:ea typeface="HY얕은샘물M"/>
                          <a:cs typeface="HY얕은샘물M"/>
                        </a:rPr>
                        <a:t>Learning</a:t>
                      </a:r>
                      <a:endParaRPr kumimoji="0" lang="ko-KR" altLang="en-US" sz="1800" b="0"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Learn French for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free:</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www.bonjour.com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Send mom some flowers: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www.artisticflowerarrangements.com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 Build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pilot in command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hours:</a:t>
                      </a:r>
                      <a:b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b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rId5"/>
                        </a:rPr>
                        <a:t>www.regalair.com</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 </a:t>
                      </a: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1040307">
                <a:tc vMerge="1">
                  <a:txBody>
                    <a:bodyPr/>
                    <a:lstStyle/>
                    <a:p>
                      <a:endParaRPr 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FF0000"/>
                          </a:solidFill>
                          <a:effectLst/>
                          <a:latin typeface="Tw Cen MT" pitchFamily="34" charset="0"/>
                          <a:ea typeface="HY얕은샘물M"/>
                          <a:cs typeface="HY얕은샘물M"/>
                        </a:rPr>
                        <a:t>Exploring culture</a:t>
                      </a:r>
                      <a:endParaRPr kumimoji="0" lang="ko-KR" altLang="en-US" sz="1800" b="0"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Watch </a:t>
                      </a:r>
                      <a:r>
                        <a:rPr kumimoji="0" lang="en-US" altLang="ko-KR" sz="1300" b="0" i="0" u="none" strike="noStrike" cap="none" normalizeH="0" baseline="0" dirty="0" err="1" smtClean="0">
                          <a:ln>
                            <a:noFill/>
                          </a:ln>
                          <a:solidFill>
                            <a:srgbClr val="000000"/>
                          </a:solidFill>
                          <a:effectLst/>
                          <a:latin typeface="Tw Cen MT" pitchFamily="34" charset="0"/>
                          <a:ea typeface="HY얕은샘물M"/>
                          <a:cs typeface="HY얕은샘물M"/>
                        </a:rPr>
                        <a:t>Hotaru</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 No </a:t>
                      </a:r>
                      <a:r>
                        <a:rPr kumimoji="0" lang="en-US" altLang="ko-KR" sz="1300" b="0" i="0" u="none" strike="noStrike" cap="none" normalizeH="0" baseline="0" dirty="0" err="1" smtClean="0">
                          <a:ln>
                            <a:noFill/>
                          </a:ln>
                          <a:solidFill>
                            <a:srgbClr val="000000"/>
                          </a:solidFill>
                          <a:effectLst/>
                          <a:latin typeface="Tw Cen MT" pitchFamily="34" charset="0"/>
                          <a:ea typeface="HY얕은샘물M"/>
                          <a:cs typeface="HY얕은샘물M"/>
                        </a:rPr>
                        <a:t>Hikaru</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 series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at: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rId6"/>
                        </a:rPr>
                        <a:t>www.youtube.com</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 </a:t>
                      </a: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Buy the New Verdi Opera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collection CD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from: </a:t>
                      </a:r>
                    </a:p>
                    <a:p>
                      <a:pPr marL="0" marR="0" lvl="0"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www.amazon.com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La </a:t>
                      </a:r>
                      <a:r>
                        <a:rPr kumimoji="0" lang="en-US" altLang="ko-KR" sz="1300" b="0" i="0" u="none" strike="noStrike" cap="none" normalizeH="0" baseline="0" dirty="0" err="1" smtClean="0">
                          <a:ln>
                            <a:noFill/>
                          </a:ln>
                          <a:solidFill>
                            <a:srgbClr val="000000"/>
                          </a:solidFill>
                          <a:effectLst/>
                          <a:latin typeface="Tw Cen MT" pitchFamily="34" charset="0"/>
                          <a:ea typeface="HY얕은샘물M"/>
                          <a:cs typeface="HY얕은샘물M"/>
                        </a:rPr>
                        <a:t>Traviata</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 is playing in LA:</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www.ticketmaster.com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1111561">
                <a:tc vMerge="1">
                  <a:txBody>
                    <a:bodyPr/>
                    <a:lstStyle/>
                    <a:p>
                      <a:endParaRPr 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FF0000"/>
                          </a:solidFill>
                          <a:effectLst/>
                          <a:latin typeface="Tw Cen MT" pitchFamily="34" charset="0"/>
                          <a:ea typeface="HY얕은샘물M"/>
                          <a:cs typeface="HY얕은샘물M"/>
                        </a:rPr>
                        <a:t>Social connection</a:t>
                      </a:r>
                      <a:endParaRPr kumimoji="0" lang="ko-KR" altLang="en-US" sz="1800" b="0" i="0" u="none" strike="noStrike" cap="none" normalizeH="0" baseline="0" dirty="0" smtClean="0">
                        <a:ln>
                          <a:noFill/>
                        </a:ln>
                        <a:solidFill>
                          <a:srgbClr val="FF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Find long lost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friends: </a:t>
                      </a: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www.facebook.com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p>
                      <a:pPr marL="0" marR="0" lvl="0" indent="0" algn="l" defTabSz="914400" rtl="0" eaLnBrk="1" fontAlgn="base" latinLnBrk="1" hangingPunct="1">
                        <a:lnSpc>
                          <a:spcPct val="100000"/>
                        </a:lnSpc>
                        <a:spcBef>
                          <a:spcPct val="0"/>
                        </a:spcBef>
                        <a:spcAft>
                          <a:spcPct val="0"/>
                        </a:spcAft>
                        <a:buClrTx/>
                        <a:buSzTx/>
                        <a:buFont typeface="Arial" pitchFamily="34" charset="0"/>
                        <a:buNone/>
                        <a:tabLst/>
                      </a:pPr>
                      <a:endParaRPr kumimoji="0" lang="ko-KR" altLang="en-US"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rPr>
                        <a:t>Invite friends and have a BBQ party in your garden:</a:t>
                      </a:r>
                    </a:p>
                    <a:p>
                      <a:pPr marL="0" marR="0" lvl="0" indent="0" algn="l" defTabSz="914400" rtl="0" eaLnBrk="1" fontAlgn="base" latinLnBrk="1" hangingPunct="1">
                        <a:lnSpc>
                          <a:spcPct val="100000"/>
                        </a:lnSpc>
                        <a:spcBef>
                          <a:spcPct val="0"/>
                        </a:spcBef>
                        <a:spcAft>
                          <a:spcPct val="0"/>
                        </a:spcAft>
                        <a:buClrTx/>
                        <a:buSzTx/>
                        <a:buFont typeface="Arial" pitchFamily="34" charset="0"/>
                        <a:buNone/>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www.barbecuen.com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1" hangingPunct="1">
                        <a:lnSpc>
                          <a:spcPct val="100000"/>
                        </a:lnSpc>
                        <a:spcBef>
                          <a:spcPct val="0"/>
                        </a:spcBef>
                        <a:spcAft>
                          <a:spcPct val="0"/>
                        </a:spcAft>
                        <a:buClrTx/>
                        <a:buSzTx/>
                        <a:buFont typeface="Arial" pitchFamily="34" charset="0"/>
                        <a:buChar char="•"/>
                        <a:tabLst/>
                      </a:pPr>
                      <a:r>
                        <a:rPr kumimoji="0" lang="en-US" altLang="ko-KR" sz="1300" b="0" i="0" u="none" strike="noStrike" cap="none" normalizeH="0" baseline="0" dirty="0" smtClean="0">
                          <a:ln>
                            <a:noFill/>
                          </a:ln>
                          <a:solidFill>
                            <a:schemeClr val="tx1"/>
                          </a:solidFill>
                          <a:effectLst/>
                          <a:latin typeface="Tw Cen MT" pitchFamily="34" charset="0"/>
                          <a:ea typeface="HY얕은샘물M"/>
                          <a:cs typeface="HY얕은샘물M"/>
                        </a:rPr>
                        <a:t>Start dating:</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hlinkClick r:id=""/>
                        </a:rPr>
                        <a:t>www.eharmony.com</a:t>
                      </a:r>
                      <a:endParaRPr kumimoji="0" lang="en-US" altLang="ko-KR" sz="1300" b="0" i="0" u="none" strike="noStrike" cap="none" normalizeH="0" baseline="0" dirty="0" smtClean="0">
                        <a:ln>
                          <a:noFill/>
                        </a:ln>
                        <a:solidFill>
                          <a:srgbClr val="000000"/>
                        </a:solidFill>
                        <a:effectLst/>
                        <a:latin typeface="Tw Cen MT" pitchFamily="34" charset="0"/>
                        <a:ea typeface="HY얕은샘물M"/>
                        <a:cs typeface="HY얕은샘물M"/>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300" b="0" i="0" u="none" strike="noStrike" cap="none" normalizeH="0" baseline="0" dirty="0" smtClean="0">
                        <a:ln>
                          <a:noFill/>
                        </a:ln>
                        <a:solidFill>
                          <a:srgbClr val="000000"/>
                        </a:solidFill>
                        <a:effectLst/>
                        <a:latin typeface="Tw Cen MT" pitchFamily="34" charset="0"/>
                        <a:ea typeface="HY얕은샘물M"/>
                        <a:cs typeface="HY얕은샘물M"/>
                      </a:endParaRPr>
                    </a:p>
                  </a:txBody>
                  <a:tcPr marL="83749" marR="83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bl>
          </a:graphicData>
        </a:graphic>
      </p:graphicFrame>
      <p:sp>
        <p:nvSpPr>
          <p:cNvPr id="4" name="Slide Number Placeholder 3"/>
          <p:cNvSpPr>
            <a:spLocks noGrp="1"/>
          </p:cNvSpPr>
          <p:nvPr>
            <p:ph type="sldNum" sz="quarter" idx="15"/>
          </p:nvPr>
        </p:nvSpPr>
        <p:spPr/>
        <p:txBody>
          <a:bodyPr>
            <a:normAutofit/>
          </a:bodyPr>
          <a:lstStyle/>
          <a:p>
            <a:fld id="{D88591DA-BA24-43AF-9249-D028B55159C0}" type="slidenum">
              <a:rPr lang="en-US" smtClean="0"/>
              <a:pPr/>
              <a:t>6</a:t>
            </a:fld>
            <a:endParaRPr lang="en-US"/>
          </a:p>
        </p:txBody>
      </p:sp>
      <p:sp>
        <p:nvSpPr>
          <p:cNvPr id="6" name="TextBox 5"/>
          <p:cNvSpPr txBox="1"/>
          <p:nvPr/>
        </p:nvSpPr>
        <p:spPr>
          <a:xfrm>
            <a:off x="6477000" y="1752600"/>
            <a:ext cx="1524000" cy="692497"/>
          </a:xfrm>
          <a:prstGeom prst="rect">
            <a:avLst/>
          </a:prstGeom>
          <a:solidFill>
            <a:schemeClr val="bg1"/>
          </a:solidFill>
        </p:spPr>
        <p:txBody>
          <a:bodyPr wrap="square" rtlCol="0">
            <a:spAutoFit/>
          </a:bodyPr>
          <a:lstStyle/>
          <a:p>
            <a:r>
              <a:rPr lang="en-US" sz="1300" dirty="0" smtClean="0">
                <a:latin typeface="Tw Cen MT" pitchFamily="34" charset="0"/>
              </a:rPr>
              <a:t>Wine paired 14 course at </a:t>
            </a:r>
            <a:r>
              <a:rPr lang="en-US" sz="1300" dirty="0" err="1" smtClean="0">
                <a:latin typeface="Tw Cen MT" pitchFamily="34" charset="0"/>
              </a:rPr>
              <a:t>Spago</a:t>
            </a:r>
            <a:r>
              <a:rPr lang="en-US" sz="1300" dirty="0" smtClean="0">
                <a:latin typeface="Tw Cen MT" pitchFamily="34" charset="0"/>
              </a:rPr>
              <a:t>:</a:t>
            </a:r>
            <a:r>
              <a:rPr lang="en-US" sz="1300" dirty="0" smtClean="0">
                <a:latin typeface="Tw Cen MT" pitchFamily="34" charset="0"/>
              </a:rPr>
              <a:t> </a:t>
            </a:r>
            <a:r>
              <a:rPr lang="en-US" sz="1300" dirty="0" smtClean="0">
                <a:latin typeface="Tw Cen MT" pitchFamily="34" charset="0"/>
                <a:hlinkClick r:id="rId7"/>
              </a:rPr>
              <a:t>www.spago.com</a:t>
            </a:r>
            <a:r>
              <a:rPr lang="en-US" sz="1300" dirty="0" smtClean="0">
                <a:latin typeface="Tw Cen MT" pitchFamily="34" charset="0"/>
              </a:rPr>
              <a:t> </a:t>
            </a:r>
            <a:endParaRPr lang="en-US" sz="1300" dirty="0">
              <a:latin typeface="Tw Cen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to draw repeat users</a:t>
            </a:r>
            <a:endParaRPr lang="en-US" dirty="0"/>
          </a:p>
        </p:txBody>
      </p:sp>
      <p:sp>
        <p:nvSpPr>
          <p:cNvPr id="3" name="Content Placeholder 2"/>
          <p:cNvSpPr>
            <a:spLocks noGrp="1"/>
          </p:cNvSpPr>
          <p:nvPr>
            <p:ph sz="quarter" idx="1"/>
          </p:nvPr>
        </p:nvSpPr>
        <p:spPr/>
        <p:txBody>
          <a:bodyPr/>
          <a:lstStyle/>
          <a:p>
            <a:r>
              <a:rPr lang="en-US" dirty="0" smtClean="0"/>
              <a:t>Free contents include:</a:t>
            </a:r>
          </a:p>
          <a:p>
            <a:pPr lvl="1"/>
            <a:r>
              <a:rPr lang="en-US" dirty="0" smtClean="0"/>
              <a:t>Financial allocation tracker</a:t>
            </a:r>
          </a:p>
          <a:p>
            <a:pPr lvl="2"/>
            <a:r>
              <a:rPr lang="en-US" dirty="0" smtClean="0"/>
              <a:t>Return to fill out satisfaction rankings with suggested services. These are taken into your profile for future suggestions.</a:t>
            </a:r>
          </a:p>
          <a:p>
            <a:pPr lvl="1"/>
            <a:r>
              <a:rPr lang="en-US" dirty="0" smtClean="0"/>
              <a:t>Expert articles</a:t>
            </a:r>
          </a:p>
          <a:p>
            <a:pPr lvl="2"/>
            <a:r>
              <a:rPr lang="en-US" dirty="0" err="1" smtClean="0"/>
              <a:t>Hedonomics</a:t>
            </a:r>
            <a:r>
              <a:rPr lang="en-US" dirty="0" smtClean="0"/>
              <a:t>, Personal Finance, Excerpt from book by </a:t>
            </a:r>
            <a:r>
              <a:rPr lang="en-US" dirty="0" err="1" smtClean="0"/>
              <a:t>Benartzi</a:t>
            </a:r>
            <a:r>
              <a:rPr lang="en-US" dirty="0" smtClean="0"/>
              <a:t>…</a:t>
            </a:r>
          </a:p>
          <a:p>
            <a:pPr lvl="1"/>
            <a:r>
              <a:rPr lang="en-US" dirty="0" smtClean="0"/>
              <a:t>Monthly updates on events, groups, services that fit your profile. </a:t>
            </a:r>
          </a:p>
          <a:p>
            <a:pPr lvl="1"/>
            <a:r>
              <a:rPr lang="en-US" dirty="0" smtClean="0"/>
              <a:t>Online community – Happy blog, Happy contests </a:t>
            </a:r>
          </a:p>
          <a:p>
            <a:pPr lvl="1"/>
            <a:r>
              <a:rPr lang="en-US" dirty="0" smtClean="0"/>
              <a:t>Ads from relevant businesses</a:t>
            </a:r>
          </a:p>
          <a:p>
            <a:endParaRPr lang="en-US" dirty="0"/>
          </a:p>
        </p:txBody>
      </p:sp>
      <p:sp>
        <p:nvSpPr>
          <p:cNvPr id="4" name="Slide Number Placeholder 3"/>
          <p:cNvSpPr>
            <a:spLocks noGrp="1"/>
          </p:cNvSpPr>
          <p:nvPr>
            <p:ph type="sldNum" sz="quarter" idx="15"/>
          </p:nvPr>
        </p:nvSpPr>
        <p:spPr/>
        <p:txBody>
          <a:bodyPr/>
          <a:lstStyle/>
          <a:p>
            <a:fld id="{D88591DA-BA24-43AF-9249-D028B55159C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1"/>
                </a:solidFill>
                <a:hlinkClick r:id="rId3"/>
              </a:rPr>
              <a:t>www.HappyTest.Com</a:t>
            </a:r>
            <a:r>
              <a:rPr lang="en-US" sz="3200" b="1" dirty="0" smtClean="0">
                <a:solidFill>
                  <a:schemeClr val="accent1"/>
                </a:solidFill>
              </a:rPr>
              <a:t> </a:t>
            </a:r>
            <a:r>
              <a:rPr lang="en-US" sz="3200" dirty="0" smtClean="0">
                <a:solidFill>
                  <a:schemeClr val="tx1"/>
                </a:solidFill>
              </a:rPr>
              <a:t>is for sale </a:t>
            </a:r>
            <a:br>
              <a:rPr lang="en-US" sz="3200" dirty="0" smtClean="0">
                <a:solidFill>
                  <a:schemeClr val="tx1"/>
                </a:solidFill>
              </a:rPr>
            </a:br>
            <a:endParaRPr lang="en-US" dirty="0">
              <a:solidFill>
                <a:schemeClr val="tx1"/>
              </a:solidFill>
            </a:endParaRPr>
          </a:p>
        </p:txBody>
      </p:sp>
      <p:sp>
        <p:nvSpPr>
          <p:cNvPr id="4" name="Slide Number Placeholder 3"/>
          <p:cNvSpPr>
            <a:spLocks noGrp="1"/>
          </p:cNvSpPr>
          <p:nvPr>
            <p:ph type="sldNum" sz="quarter" idx="15"/>
          </p:nvPr>
        </p:nvSpPr>
        <p:spPr/>
        <p:txBody>
          <a:bodyPr/>
          <a:lstStyle/>
          <a:p>
            <a:fld id="{D88591DA-BA24-43AF-9249-D028B55159C0}" type="slidenum">
              <a:rPr lang="en-US" smtClean="0"/>
              <a:pPr/>
              <a:t>8</a:t>
            </a:fld>
            <a:endParaRPr lang="en-US"/>
          </a:p>
        </p:txBody>
      </p:sp>
      <p:pic>
        <p:nvPicPr>
          <p:cNvPr id="5" name="Picture 3"/>
          <p:cNvPicPr>
            <a:picLocks noGrp="1" noChangeAspect="1" noChangeArrowheads="1"/>
          </p:cNvPicPr>
          <p:nvPr>
            <p:ph sz="quarter" idx="1"/>
          </p:nvPr>
        </p:nvPicPr>
        <p:blipFill>
          <a:blip r:embed="rId4"/>
          <a:srcRect/>
          <a:stretch>
            <a:fillRect/>
          </a:stretch>
        </p:blipFill>
        <p:spPr bwMode="auto">
          <a:xfrm>
            <a:off x="2286000" y="1600200"/>
            <a:ext cx="4724400" cy="4544830"/>
          </a:xfrm>
          <a:prstGeom prst="rect">
            <a:avLst/>
          </a:prstGeom>
          <a:noFill/>
          <a:ln w="25400">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58962"/>
          </a:xfrm>
        </p:spPr>
        <p:txBody>
          <a:bodyPr>
            <a:normAutofit/>
          </a:bodyPr>
          <a:lstStyle/>
          <a:p>
            <a:r>
              <a:rPr lang="en-US" b="1" dirty="0" smtClean="0"/>
              <a:t>Advisory Board</a:t>
            </a:r>
            <a:br>
              <a:rPr lang="en-US" b="1" dirty="0" smtClean="0"/>
            </a:br>
            <a:r>
              <a:rPr lang="en-US" dirty="0" smtClean="0"/>
              <a:t>Experts in psychology and finance + all stages of life</a:t>
            </a:r>
            <a:endParaRPr lang="en-US" dirty="0"/>
          </a:p>
        </p:txBody>
      </p:sp>
      <p:sp>
        <p:nvSpPr>
          <p:cNvPr id="3" name="Content Placeholder 2"/>
          <p:cNvSpPr>
            <a:spLocks noGrp="1"/>
          </p:cNvSpPr>
          <p:nvPr>
            <p:ph sz="quarter" idx="1"/>
          </p:nvPr>
        </p:nvSpPr>
        <p:spPr>
          <a:xfrm>
            <a:off x="457200" y="2438400"/>
            <a:ext cx="7467600" cy="3962400"/>
          </a:xfrm>
        </p:spPr>
        <p:txBody>
          <a:bodyPr/>
          <a:lstStyle/>
          <a:p>
            <a:r>
              <a:rPr lang="en-US" dirty="0" err="1" smtClean="0"/>
              <a:t>SeungJae</a:t>
            </a:r>
            <a:r>
              <a:rPr lang="en-US" dirty="0" smtClean="0"/>
              <a:t>: </a:t>
            </a:r>
            <a:r>
              <a:rPr lang="en-US" dirty="0" err="1" smtClean="0"/>
              <a:t>Citi</a:t>
            </a:r>
            <a:r>
              <a:rPr lang="en-US" dirty="0" smtClean="0"/>
              <a:t> finance officer, married with two kids</a:t>
            </a:r>
          </a:p>
          <a:p>
            <a:r>
              <a:rPr lang="en-US" dirty="0" smtClean="0"/>
              <a:t>Jaehee: International private wealth management, married</a:t>
            </a:r>
          </a:p>
          <a:p>
            <a:r>
              <a:rPr lang="en-US" dirty="0" smtClean="0"/>
              <a:t>Rona: Goldman Sachs private wealth management, just married</a:t>
            </a:r>
          </a:p>
          <a:p>
            <a:r>
              <a:rPr lang="en-US" dirty="0" smtClean="0"/>
              <a:t>Bo: Investment banker, in a relationship</a:t>
            </a:r>
          </a:p>
          <a:p>
            <a:r>
              <a:rPr lang="en-US" dirty="0" smtClean="0"/>
              <a:t>Clara: Stanford Psychology Department published researcher, single</a:t>
            </a:r>
          </a:p>
          <a:p>
            <a:endParaRPr lang="en-US" dirty="0"/>
          </a:p>
        </p:txBody>
      </p:sp>
      <p:sp>
        <p:nvSpPr>
          <p:cNvPr id="4" name="Slide Number Placeholder 3"/>
          <p:cNvSpPr>
            <a:spLocks noGrp="1"/>
          </p:cNvSpPr>
          <p:nvPr>
            <p:ph type="sldNum" sz="quarter" idx="15"/>
          </p:nvPr>
        </p:nvSpPr>
        <p:spPr/>
        <p:txBody>
          <a:bodyPr/>
          <a:lstStyle/>
          <a:p>
            <a:fld id="{D88591DA-BA24-43AF-9249-D028B55159C0}"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521</TotalTime>
  <Words>943</Words>
  <Application>Microsoft Office PowerPoint</Application>
  <PresentationFormat>On-screen Show (4:3)</PresentationFormat>
  <Paragraphs>165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Happytest.cM </vt:lpstr>
      <vt:lpstr>Behavioral Theories</vt:lpstr>
      <vt:lpstr>Introducing Happy Test, LLC.</vt:lpstr>
      <vt:lpstr>Free test to find out your happiness match</vt:lpstr>
      <vt:lpstr>Quiz by hedonomics experts</vt:lpstr>
      <vt:lpstr>Results include happiness profile and suggestion matrix</vt:lpstr>
      <vt:lpstr>Contents to draw repeat users</vt:lpstr>
      <vt:lpstr>www.HappyTest.Com is for sale  </vt:lpstr>
      <vt:lpstr>Advisory Board Experts in psychology and finance + all stages of life</vt:lpstr>
      <vt:lpstr>Monetization </vt:lpstr>
      <vt:lpstr>Project IRR</vt:lpstr>
      <vt:lpstr>Assumptions</vt:lpstr>
      <vt:lpstr>Slide 13</vt:lpstr>
      <vt:lpstr>Appendix</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Test, LLC</dc:title>
  <cp:lastModifiedBy>CP</cp:lastModifiedBy>
  <cp:revision>55</cp:revision>
  <dcterms:created xsi:type="dcterms:W3CDTF">2009-04-24T17:19:33Z</dcterms:created>
  <dcterms:modified xsi:type="dcterms:W3CDTF">2009-06-04T20:55:48Z</dcterms:modified>
</cp:coreProperties>
</file>